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5"/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Fira Sans Extra Condensed Medium"/>
      <p:regular r:id="rId69"/>
      <p:bold r:id="rId70"/>
      <p:italic r:id="rId71"/>
      <p:boldItalic r:id="rId72"/>
    </p:embeddedFont>
    <p:embeddedFont>
      <p:font typeface="Squada One"/>
      <p:regular r:id="rId73"/>
    </p:embeddedFont>
    <p:embeddedFont>
      <p:font typeface="Quicksand"/>
      <p:regular r:id="rId74"/>
      <p:bold r:id="rId75"/>
    </p:embeddedFont>
    <p:embeddedFont>
      <p:font typeface="Oswald"/>
      <p:regular r:id="rId76"/>
      <p:bold r:id="rId77"/>
    </p:embeddedFont>
    <p:embeddedFont>
      <p:font typeface="Merriweather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712B4D-F945-4FA3-8F6E-B2ABD5B4B716}">
  <a:tblStyle styleId="{4C712B4D-F945-4FA3-8F6E-B2ABD5B4B7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Merriweather-italic.fntdata"/><Relationship Id="rId81" Type="http://schemas.openxmlformats.org/officeDocument/2006/relationships/font" Target="fonts/Merriweather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SquadaOne-regular.fntdata"/><Relationship Id="rId72" Type="http://schemas.openxmlformats.org/officeDocument/2006/relationships/font" Target="fonts/FiraSansExtraCondensedMedium-boldItalic.fntdata"/><Relationship Id="rId31" Type="http://schemas.openxmlformats.org/officeDocument/2006/relationships/slide" Target="slides/slide24.xml"/><Relationship Id="rId75" Type="http://schemas.openxmlformats.org/officeDocument/2006/relationships/font" Target="fonts/Quicksand-bold.fntdata"/><Relationship Id="rId30" Type="http://schemas.openxmlformats.org/officeDocument/2006/relationships/slide" Target="slides/slide23.xml"/><Relationship Id="rId74" Type="http://schemas.openxmlformats.org/officeDocument/2006/relationships/font" Target="fonts/Quicksand-regular.fntdata"/><Relationship Id="rId33" Type="http://schemas.openxmlformats.org/officeDocument/2006/relationships/slide" Target="slides/slide26.xml"/><Relationship Id="rId77" Type="http://schemas.openxmlformats.org/officeDocument/2006/relationships/font" Target="fonts/Oswald-bold.fntdata"/><Relationship Id="rId32" Type="http://schemas.openxmlformats.org/officeDocument/2006/relationships/slide" Target="slides/slide25.xml"/><Relationship Id="rId76" Type="http://schemas.openxmlformats.org/officeDocument/2006/relationships/font" Target="fonts/Oswald-regular.fntdata"/><Relationship Id="rId35" Type="http://schemas.openxmlformats.org/officeDocument/2006/relationships/slide" Target="slides/slide28.xml"/><Relationship Id="rId79" Type="http://schemas.openxmlformats.org/officeDocument/2006/relationships/font" Target="fonts/Merriweather-bold.fntdata"/><Relationship Id="rId34" Type="http://schemas.openxmlformats.org/officeDocument/2006/relationships/slide" Target="slides/slide27.xml"/><Relationship Id="rId78" Type="http://schemas.openxmlformats.org/officeDocument/2006/relationships/font" Target="fonts/Merriweather-regular.fntdata"/><Relationship Id="rId71" Type="http://schemas.openxmlformats.org/officeDocument/2006/relationships/font" Target="fonts/FiraSansExtraCondensedMedium-italic.fntdata"/><Relationship Id="rId70" Type="http://schemas.openxmlformats.org/officeDocument/2006/relationships/font" Target="fonts/FiraSansExtraCondensedMedium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Roboto-bold.fntdata"/><Relationship Id="rId21" Type="http://schemas.openxmlformats.org/officeDocument/2006/relationships/slide" Target="slides/slide14.xml"/><Relationship Id="rId65" Type="http://schemas.openxmlformats.org/officeDocument/2006/relationships/font" Target="fonts/Roboto-regular.fntdata"/><Relationship Id="rId24" Type="http://schemas.openxmlformats.org/officeDocument/2006/relationships/slide" Target="slides/slide17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6.xml"/><Relationship Id="rId67" Type="http://schemas.openxmlformats.org/officeDocument/2006/relationships/font" Target="fonts/Roboto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FiraSansExtraCondensedMedium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IAM/latest/UserGuide/access_policies.html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1033fd7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1033fd7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15c3d7a4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15c3d7a4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9431f96b3_0_2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9431f96b3_0_2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15c3d7a4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15c3d7a4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63238"/>
                </a:solidFill>
              </a:rPr>
              <a:t>MLDA@EEE is a student-led club, that aims to provide a platform to empower NTU students to pursue the application of Machine Learning, Data analytics and artificial intelligence. We do so by providing them with a place to learn, apply and connect with our industry partners and the academia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391d1a220_0_8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5391d1a220_0_8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3dcb9c45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3dcb9c45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3dcb9c45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3dcb9c45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3dcb9c45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53dcb9c45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3dcb9c45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53dcb9c45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3dcb9c45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3dcb9c45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3dcb9c4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3dcb9c4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9431f96b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9431f96b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53dcb9c4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53dcb9c4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3dcb9c45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3dcb9c4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51033fd78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51033fd7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1033fd78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1033fd78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3dcb9c45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3dcb9c45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5391d1a220_0_9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5391d1a220_0_9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38d13ee5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38d13ee5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53dcb9c45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53dcb9c45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53dcb9c45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53dcb9c45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53dcb9c45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53dcb9c45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39e99ab6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39e99ab6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MLDA@EEE is a student centric lab which aims to provide a platform to empower our </a:t>
            </a:r>
            <a:r>
              <a:rPr lang="en" sz="1300">
                <a:solidFill>
                  <a:schemeClr val="dk1"/>
                </a:solidFill>
              </a:rPr>
              <a:t>EEE/IEM students to learn and deploy ML and DA skills and knowledge in both academia and industry.  We do so through our various events, project and activities.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53dcb9c45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53dcb9c45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4b4dbffc66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4b4dbffc66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53dcb9c45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53dcb9c45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53dcb9c45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53dcb9c45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principle of least privilege addresses access control and states that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an individual should have only the minimum access privileges necessary to perform a specific job or task and nothing more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Policy types: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https://docs.aws.amazon.com/IAM/latest/UserGuide/access_policies.html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51033fd78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51033fd78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53dcb9c45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53dcb9c45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391d1a220_0_8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391d1a220_0_8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51033fd7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51033fd7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3dcb9c45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53dcb9c45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53dcb9c45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53dcb9c45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39e99ab6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39e99ab6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63238"/>
                </a:solidFill>
              </a:rPr>
              <a:t>MLDA@EEE is a student-led club, that aims to provide a platform to empower NTU students to pursue the application of Machine Learning, Data analytics and artificial intelligence. We do so by providing them with a place to learn, apply and connect with our industry partners and the academia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53dcb9c45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53dcb9c45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53dcb9c45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53dcb9c45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3dcb9c458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3dcb9c45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53dcb9c45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53dcb9c45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53dcb9c45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53dcb9c45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53dcb9c45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53dcb9c45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3dcb9c458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53dcb9c458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515c3d7a4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515c3d7a4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53dcb9c45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53dcb9c45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53dcb9c458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53dcb9c458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39e99ab6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39e99ab6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63238"/>
                </a:solidFill>
              </a:rPr>
              <a:t>MLDA@EEE is a student-led club, that aims to provide a platform to empower NTU students to pursue the application of Machine Learning, Data analytics and artificial intelligence. We do so by providing them with a place to learn, apply and connect with our industry partners and the academia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15c3d7a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15c3d7a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515c3d7a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515c3d7a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53dcb9c45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53dcb9c45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4b4dbffc6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4b4dbffc6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4b4dbffc6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4b4dbffc6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539e99ab62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539e99ab62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53dcb9c45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53dcb9c45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https://forms.office.com/r/zbUEJjEUHJ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539e99ab62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539e99ab62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39e99ab6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39e99ab6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9431f96b3_0_2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9431f96b3_0_2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391d1a220_0_9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391d1a220_0_9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391d1a220_0_8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391d1a220_0_8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6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4"/>
          <p:cNvSpPr txBox="1"/>
          <p:nvPr>
            <p:ph idx="2" type="ctrTitle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4"/>
          <p:cNvSpPr txBox="1"/>
          <p:nvPr>
            <p:ph idx="4" type="ctrTitle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4"/>
          <p:cNvSpPr txBox="1"/>
          <p:nvPr>
            <p:ph idx="5" type="subTitle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4"/>
          <p:cNvSpPr txBox="1"/>
          <p:nvPr>
            <p:ph idx="6" type="ctrTitle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14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4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4"/>
          <p:cNvSpPr txBox="1"/>
          <p:nvPr>
            <p:ph hasCustomPrompt="1" idx="9" type="title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/>
          <p:nvPr>
            <p:ph hasCustomPrompt="1" idx="13" type="title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hasCustomPrompt="1" idx="14" type="title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hasCustomPrompt="1" idx="15" type="title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87" name="Google Shape;87;p15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712575" y="536925"/>
            <a:ext cx="77190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1" name="Google Shape;141;p29"/>
          <p:cNvSpPr txBox="1"/>
          <p:nvPr>
            <p:ph idx="1" type="subTitle"/>
          </p:nvPr>
        </p:nvSpPr>
        <p:spPr>
          <a:xfrm>
            <a:off x="864975" y="3073175"/>
            <a:ext cx="2185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2" type="subTitle"/>
          </p:nvPr>
        </p:nvSpPr>
        <p:spPr>
          <a:xfrm>
            <a:off x="864975" y="2669100"/>
            <a:ext cx="2185800" cy="315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b="1"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3" type="subTitle"/>
          </p:nvPr>
        </p:nvSpPr>
        <p:spPr>
          <a:xfrm>
            <a:off x="3479175" y="3073175"/>
            <a:ext cx="2185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4" type="subTitle"/>
          </p:nvPr>
        </p:nvSpPr>
        <p:spPr>
          <a:xfrm>
            <a:off x="3479175" y="2669100"/>
            <a:ext cx="2185800" cy="315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b="1"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5" type="subTitle"/>
          </p:nvPr>
        </p:nvSpPr>
        <p:spPr>
          <a:xfrm>
            <a:off x="6093375" y="3073175"/>
            <a:ext cx="2185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6" type="subTitle"/>
          </p:nvPr>
        </p:nvSpPr>
        <p:spPr>
          <a:xfrm>
            <a:off x="6093375" y="2669100"/>
            <a:ext cx="2185800" cy="315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b="1"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jpg"/><Relationship Id="rId11" Type="http://schemas.openxmlformats.org/officeDocument/2006/relationships/image" Target="../media/image36.png"/><Relationship Id="rId10" Type="http://schemas.openxmlformats.org/officeDocument/2006/relationships/image" Target="../media/image26.png"/><Relationship Id="rId13" Type="http://schemas.openxmlformats.org/officeDocument/2006/relationships/image" Target="../media/image32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5" Type="http://schemas.openxmlformats.org/officeDocument/2006/relationships/image" Target="../media/image40.png"/><Relationship Id="rId14" Type="http://schemas.openxmlformats.org/officeDocument/2006/relationships/image" Target="../media/image25.png"/><Relationship Id="rId17" Type="http://schemas.openxmlformats.org/officeDocument/2006/relationships/image" Target="../media/image73.jpg"/><Relationship Id="rId16" Type="http://schemas.openxmlformats.org/officeDocument/2006/relationships/image" Target="../media/image34.png"/><Relationship Id="rId5" Type="http://schemas.openxmlformats.org/officeDocument/2006/relationships/image" Target="../media/image30.png"/><Relationship Id="rId19" Type="http://schemas.openxmlformats.org/officeDocument/2006/relationships/image" Target="../media/image39.jpg"/><Relationship Id="rId6" Type="http://schemas.openxmlformats.org/officeDocument/2006/relationships/image" Target="../media/image31.png"/><Relationship Id="rId18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hyperlink" Target="https://github.com/CompVis/stable-diffusion" TargetMode="External"/><Relationship Id="rId5" Type="http://schemas.openxmlformats.org/officeDocument/2006/relationships/hyperlink" Target="https://www.youtube.com/watch?v=nVhmFski3v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ws.amazon.com/sagemaker/pricing/" TargetMode="External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ws.amazon.com/getting-started/hands-on/machine-learning-tutorial-label-training-data/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11" Type="http://schemas.openxmlformats.org/officeDocument/2006/relationships/image" Target="../media/image15.jpg"/><Relationship Id="rId10" Type="http://schemas.openxmlformats.org/officeDocument/2006/relationships/image" Target="../media/image14.png"/><Relationship Id="rId21" Type="http://schemas.openxmlformats.org/officeDocument/2006/relationships/image" Target="../media/image24.png"/><Relationship Id="rId13" Type="http://schemas.openxmlformats.org/officeDocument/2006/relationships/image" Target="../media/image11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5" Type="http://schemas.openxmlformats.org/officeDocument/2006/relationships/image" Target="../media/image17.png"/><Relationship Id="rId14" Type="http://schemas.openxmlformats.org/officeDocument/2006/relationships/image" Target="../media/image4.png"/><Relationship Id="rId17" Type="http://schemas.openxmlformats.org/officeDocument/2006/relationships/image" Target="../media/image19.png"/><Relationship Id="rId16" Type="http://schemas.openxmlformats.org/officeDocument/2006/relationships/image" Target="../media/image12.png"/><Relationship Id="rId5" Type="http://schemas.openxmlformats.org/officeDocument/2006/relationships/image" Target="../media/image16.png"/><Relationship Id="rId19" Type="http://schemas.openxmlformats.org/officeDocument/2006/relationships/image" Target="../media/image22.png"/><Relationship Id="rId6" Type="http://schemas.openxmlformats.org/officeDocument/2006/relationships/image" Target="../media/image8.png"/><Relationship Id="rId18" Type="http://schemas.openxmlformats.org/officeDocument/2006/relationships/image" Target="../media/image20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leephilipx/workshops" TargetMode="External"/><Relationship Id="rId4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ws.amazon.com/getting-started/hands-on/machine-learning-tutorial-label-training-data/" TargetMode="External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ws.amazon.com/getting-started/hands-on/machine-learning-tutorial-label-training-data/" TargetMode="External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ws.amazon.com/blogs/machine-learning/building-a-visual-search-application-with-amazon-sagemaker-and-amazon-es/" TargetMode="External"/><Relationship Id="rId4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Relationship Id="rId4" Type="http://schemas.openxmlformats.org/officeDocument/2006/relationships/hyperlink" Target="https://medium.com/@info_91596/deploying-a-custom-machine-learning-model-as-rest-api-with-aws-sagemaker-7216ba600504" TargetMode="External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jpg"/><Relationship Id="rId11" Type="http://schemas.openxmlformats.org/officeDocument/2006/relationships/image" Target="../media/image36.png"/><Relationship Id="rId10" Type="http://schemas.openxmlformats.org/officeDocument/2006/relationships/image" Target="../media/image26.png"/><Relationship Id="rId13" Type="http://schemas.openxmlformats.org/officeDocument/2006/relationships/image" Target="../media/image32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5" Type="http://schemas.openxmlformats.org/officeDocument/2006/relationships/image" Target="../media/image40.png"/><Relationship Id="rId14" Type="http://schemas.openxmlformats.org/officeDocument/2006/relationships/image" Target="../media/image25.png"/><Relationship Id="rId17" Type="http://schemas.openxmlformats.org/officeDocument/2006/relationships/image" Target="../media/image73.jpg"/><Relationship Id="rId16" Type="http://schemas.openxmlformats.org/officeDocument/2006/relationships/image" Target="../media/image34.png"/><Relationship Id="rId5" Type="http://schemas.openxmlformats.org/officeDocument/2006/relationships/image" Target="../media/image30.png"/><Relationship Id="rId19" Type="http://schemas.openxmlformats.org/officeDocument/2006/relationships/image" Target="../media/image39.jpg"/><Relationship Id="rId6" Type="http://schemas.openxmlformats.org/officeDocument/2006/relationships/image" Target="../media/image31.png"/><Relationship Id="rId18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aws.amazon.com/blogs/machine-learning/automated-model-refresh-with-streaming-data/" TargetMode="External"/><Relationship Id="rId4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aws.amazon.com/blogs/machine-learning/build-mlops-workflows-with-amazon-sagemaker-projects-gitlab-and-gitlab-pipelines/" TargetMode="External"/><Relationship Id="rId4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forms.office.com/r/zbUEJjEUHJ" TargetMode="External"/><Relationship Id="rId4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cs.aws.amazon.com/" TargetMode="External"/><Relationship Id="rId4" Type="http://schemas.openxmlformats.org/officeDocument/2006/relationships/hyperlink" Target="https://aws.amazon.com/training/?ref=docs_gateway/index.html" TargetMode="External"/><Relationship Id="rId9" Type="http://schemas.openxmlformats.org/officeDocument/2006/relationships/hyperlink" Target="https://catalog.us-east-1.prod.workshops.aws/workshops/0c6b8a23-b837-4e0f-b2e2-4a3ffd7d645b/en-US" TargetMode="External"/><Relationship Id="rId5" Type="http://schemas.openxmlformats.org/officeDocument/2006/relationships/hyperlink" Target="https://aws.amazon.com/certification/?th=sec&amp;sec=certified" TargetMode="External"/><Relationship Id="rId6" Type="http://schemas.openxmlformats.org/officeDocument/2006/relationships/hyperlink" Target="https://docs.aws.amazon.com/sagemaker/latest/dg/whatis.html" TargetMode="External"/><Relationship Id="rId7" Type="http://schemas.openxmlformats.org/officeDocument/2006/relationships/hyperlink" Target="https://aws.amazon.com/sagemaker/getting-started/" TargetMode="External"/><Relationship Id="rId8" Type="http://schemas.openxmlformats.org/officeDocument/2006/relationships/hyperlink" Target="https://us-west-1.console.aws.amazon.com/sagemaker/home?region=us-west-1#/tutorial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 A few things to take note</a:t>
            </a:r>
            <a:endParaRPr/>
          </a:p>
        </p:txBody>
      </p:sp>
      <p:sp>
        <p:nvSpPr>
          <p:cNvPr id="153" name="Google Shape;153;p30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…</a:t>
            </a:r>
            <a:endParaRPr/>
          </a:p>
        </p:txBody>
      </p:sp>
      <p:sp>
        <p:nvSpPr>
          <p:cNvPr id="154" name="Google Shape;154;p30"/>
          <p:cNvSpPr txBox="1"/>
          <p:nvPr>
            <p:ph idx="2" type="body"/>
          </p:nvPr>
        </p:nvSpPr>
        <p:spPr>
          <a:xfrm>
            <a:off x="4879025" y="914400"/>
            <a:ext cx="39540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those that have not created your AWS account, you can do so now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Note that you have to attach a payment method, you can just listen through if you are uncomfortable with it</a:t>
            </a:r>
            <a:endParaRPr sz="2000"/>
          </a:p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56979" t="0"/>
          <a:stretch/>
        </p:blipFill>
        <p:spPr>
          <a:xfrm>
            <a:off x="1434525" y="3853775"/>
            <a:ext cx="1444949" cy="10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/>
          <p:nvPr/>
        </p:nvSpPr>
        <p:spPr>
          <a:xfrm rot="5400000">
            <a:off x="8229600" y="0"/>
            <a:ext cx="914400" cy="914400"/>
          </a:xfrm>
          <a:prstGeom prst="diagStrip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00" y="1820399"/>
            <a:ext cx="5752875" cy="2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774" y="2145000"/>
            <a:ext cx="2356251" cy="178088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/>
          <p:nvPr/>
        </p:nvSpPr>
        <p:spPr>
          <a:xfrm>
            <a:off x="7005950" y="4018375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 99.99%!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</a:t>
            </a:r>
            <a:r>
              <a:rPr lang="en"/>
              <a:t>loud computing</a:t>
            </a:r>
            <a:r>
              <a:rPr lang="en"/>
              <a:t>?</a:t>
            </a:r>
            <a:endParaRPr/>
          </a:p>
        </p:txBody>
      </p:sp>
      <p:sp>
        <p:nvSpPr>
          <p:cNvPr id="322" name="Google Shape;322;p40"/>
          <p:cNvSpPr txBox="1"/>
          <p:nvPr/>
        </p:nvSpPr>
        <p:spPr>
          <a:xfrm>
            <a:off x="312475" y="3575050"/>
            <a:ext cx="179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Access services on demand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2188888" y="3575050"/>
            <a:ext cx="245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Avoid large upfront investments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4507800" y="3575050"/>
            <a:ext cx="245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Provision computing resources as needed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7162900" y="3575050"/>
            <a:ext cx="155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Pay only for what you use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6" name="Google Shape;326;p40"/>
          <p:cNvGrpSpPr/>
          <p:nvPr/>
        </p:nvGrpSpPr>
        <p:grpSpPr>
          <a:xfrm>
            <a:off x="560166" y="2266950"/>
            <a:ext cx="1303431" cy="1303731"/>
            <a:chOff x="775325" y="4143525"/>
            <a:chExt cx="468776" cy="468884"/>
          </a:xfrm>
        </p:grpSpPr>
        <p:sp>
          <p:nvSpPr>
            <p:cNvPr id="327" name="Google Shape;327;p40"/>
            <p:cNvSpPr/>
            <p:nvPr/>
          </p:nvSpPr>
          <p:spPr>
            <a:xfrm>
              <a:off x="851953" y="4143525"/>
              <a:ext cx="392147" cy="390479"/>
            </a:xfrm>
            <a:custGeom>
              <a:rect b="b" l="l" r="r" t="t"/>
              <a:pathLst>
                <a:path extrusionOk="0" h="36273" w="36428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775325" y="4505404"/>
              <a:ext cx="108339" cy="107004"/>
            </a:xfrm>
            <a:custGeom>
              <a:rect b="b" l="l" r="r" t="t"/>
              <a:pathLst>
                <a:path extrusionOk="0" h="9940" w="10064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775325" y="4437806"/>
              <a:ext cx="75430" cy="74085"/>
            </a:xfrm>
            <a:custGeom>
              <a:rect b="b" l="l" r="r" t="t"/>
              <a:pathLst>
                <a:path extrusionOk="0" h="6882" w="7007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875829" y="4538289"/>
              <a:ext cx="75409" cy="74085"/>
            </a:xfrm>
            <a:custGeom>
              <a:rect b="b" l="l" r="r" t="t"/>
              <a:pathLst>
                <a:path extrusionOk="0" h="6882" w="7005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40"/>
          <p:cNvGrpSpPr/>
          <p:nvPr/>
        </p:nvGrpSpPr>
        <p:grpSpPr>
          <a:xfrm>
            <a:off x="2743769" y="2540426"/>
            <a:ext cx="1348170" cy="941777"/>
            <a:chOff x="6849393" y="3733994"/>
            <a:chExt cx="355053" cy="248038"/>
          </a:xfrm>
        </p:grpSpPr>
        <p:sp>
          <p:nvSpPr>
            <p:cNvPr id="332" name="Google Shape;332;p40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40"/>
          <p:cNvGrpSpPr/>
          <p:nvPr/>
        </p:nvGrpSpPr>
        <p:grpSpPr>
          <a:xfrm>
            <a:off x="5153965" y="2428526"/>
            <a:ext cx="1165560" cy="1165560"/>
            <a:chOff x="870939" y="2439293"/>
            <a:chExt cx="331993" cy="331993"/>
          </a:xfrm>
        </p:grpSpPr>
        <p:sp>
          <p:nvSpPr>
            <p:cNvPr id="338" name="Google Shape;338;p40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1002068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40"/>
          <p:cNvGrpSpPr/>
          <p:nvPr/>
        </p:nvGrpSpPr>
        <p:grpSpPr>
          <a:xfrm>
            <a:off x="7329934" y="2405129"/>
            <a:ext cx="1220847" cy="1165553"/>
            <a:chOff x="7390435" y="3680868"/>
            <a:chExt cx="372073" cy="355243"/>
          </a:xfrm>
        </p:grpSpPr>
        <p:sp>
          <p:nvSpPr>
            <p:cNvPr id="355" name="Google Shape;355;p40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40"/>
          <p:cNvSpPr/>
          <p:nvPr/>
        </p:nvSpPr>
        <p:spPr>
          <a:xfrm rot="5400000">
            <a:off x="8229600" y="0"/>
            <a:ext cx="914400" cy="914400"/>
          </a:xfrm>
          <a:prstGeom prst="diagStrip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41"/>
          <p:cNvGrpSpPr/>
          <p:nvPr/>
        </p:nvGrpSpPr>
        <p:grpSpPr>
          <a:xfrm>
            <a:off x="2337245" y="3636780"/>
            <a:ext cx="6545937" cy="1001954"/>
            <a:chOff x="2337245" y="3636780"/>
            <a:chExt cx="6545937" cy="1001954"/>
          </a:xfrm>
        </p:grpSpPr>
        <p:sp>
          <p:nvSpPr>
            <p:cNvPr id="368" name="Google Shape;368;p41"/>
            <p:cNvSpPr txBox="1"/>
            <p:nvPr/>
          </p:nvSpPr>
          <p:spPr>
            <a:xfrm>
              <a:off x="6045183" y="3647537"/>
              <a:ext cx="28380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Industrial Connections</a:t>
              </a:r>
              <a:endPara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Sponsors &amp; Partners</a:t>
              </a:r>
              <a:endParaRPr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369" name="Google Shape;369;p41"/>
            <p:cNvGrpSpPr/>
            <p:nvPr/>
          </p:nvGrpSpPr>
          <p:grpSpPr>
            <a:xfrm>
              <a:off x="2337245" y="3636780"/>
              <a:ext cx="3550449" cy="1001954"/>
              <a:chOff x="499675" y="3002300"/>
              <a:chExt cx="4576500" cy="1111800"/>
            </a:xfrm>
          </p:grpSpPr>
          <p:sp>
            <p:nvSpPr>
              <p:cNvPr id="370" name="Google Shape;370;p41"/>
              <p:cNvSpPr/>
              <p:nvPr/>
            </p:nvSpPr>
            <p:spPr>
              <a:xfrm>
                <a:off x="499675" y="3002300"/>
                <a:ext cx="4576500" cy="11118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1" name="Google Shape;371;p41"/>
              <p:cNvGrpSpPr/>
              <p:nvPr/>
            </p:nvGrpSpPr>
            <p:grpSpPr>
              <a:xfrm>
                <a:off x="605578" y="3024575"/>
                <a:ext cx="4371065" cy="1023056"/>
                <a:chOff x="605578" y="3024575"/>
                <a:chExt cx="4371065" cy="1023056"/>
              </a:xfrm>
            </p:grpSpPr>
            <p:sp>
              <p:nvSpPr>
                <p:cNvPr id="372" name="Google Shape;372;p41"/>
                <p:cNvSpPr txBox="1"/>
                <p:nvPr/>
              </p:nvSpPr>
              <p:spPr>
                <a:xfrm>
                  <a:off x="712981" y="3024575"/>
                  <a:ext cx="2062200" cy="33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rmAutofit fontScale="32500" lnSpcReduction="20000"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73" name="Google Shape;373;p4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658089" y="3377018"/>
                  <a:ext cx="341860" cy="2464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4" name="Google Shape;374;p4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28823" y="3124690"/>
                  <a:ext cx="323168" cy="466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75;p4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31335" l="0" r="0" t="26197"/>
                <a:stretch/>
              </p:blipFill>
              <p:spPr>
                <a:xfrm>
                  <a:off x="2837025" y="3456329"/>
                  <a:ext cx="688861" cy="2857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6" name="Google Shape;376;p41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078506" y="3124696"/>
                  <a:ext cx="682176" cy="2464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7" name="Google Shape;377;p41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05578" y="3772260"/>
                  <a:ext cx="682175" cy="1872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8" name="Google Shape;378;p41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976884" y="3107762"/>
                  <a:ext cx="952643" cy="166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9" name="Google Shape;379;p41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1463563" y="3828410"/>
                  <a:ext cx="753534" cy="201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0" name="Google Shape;380;p41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3066615" y="3818126"/>
                  <a:ext cx="924115" cy="166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1" name="Google Shape;381;p41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19212" l="5754" r="7190" t="21671"/>
                <a:stretch/>
              </p:blipFill>
              <p:spPr>
                <a:xfrm>
                  <a:off x="4148931" y="3276582"/>
                  <a:ext cx="827712" cy="1797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2" name="Google Shape;382;p41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132166" y="3606654"/>
                  <a:ext cx="753538" cy="285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3" name="Google Shape;383;p41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327125" y="3739284"/>
                  <a:ext cx="404312" cy="3083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4" name="Google Shape;384;p41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1094370" y="3510581"/>
                  <a:ext cx="827712" cy="14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5" name="Google Shape;385;p41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36539" l="31333" r="33440" t="40650"/>
                <a:stretch/>
              </p:blipFill>
              <p:spPr>
                <a:xfrm>
                  <a:off x="2980590" y="3176622"/>
                  <a:ext cx="682174" cy="203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6" name="Google Shape;386;p41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2079688" y="3231961"/>
                  <a:ext cx="438334" cy="4282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387" name="Google Shape;387;p41"/>
          <p:cNvGrpSpPr/>
          <p:nvPr/>
        </p:nvGrpSpPr>
        <p:grpSpPr>
          <a:xfrm>
            <a:off x="2337257" y="428582"/>
            <a:ext cx="6477279" cy="1323600"/>
            <a:chOff x="2337257" y="428582"/>
            <a:chExt cx="6477279" cy="1323600"/>
          </a:xfrm>
        </p:grpSpPr>
        <p:sp>
          <p:nvSpPr>
            <p:cNvPr id="388" name="Google Shape;388;p41"/>
            <p:cNvSpPr txBox="1"/>
            <p:nvPr/>
          </p:nvSpPr>
          <p:spPr>
            <a:xfrm>
              <a:off x="5976536" y="428582"/>
              <a:ext cx="28380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Like-minded Students in NTU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Project Partner / Research Partner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Friends in similar path of personal development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389" name="Google Shape;389;p41"/>
            <p:cNvPicPr preferRelativeResize="0"/>
            <p:nvPr/>
          </p:nvPicPr>
          <p:blipFill rotWithShape="1">
            <a:blip r:embed="rId17">
              <a:alphaModFix/>
            </a:blip>
            <a:srcRect b="0" l="12884" r="0" t="0"/>
            <a:stretch/>
          </p:blipFill>
          <p:spPr>
            <a:xfrm>
              <a:off x="4295913" y="574430"/>
              <a:ext cx="1598235" cy="1117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2337257" y="563775"/>
              <a:ext cx="1958663" cy="1138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41"/>
          <p:cNvSpPr txBox="1"/>
          <p:nvPr>
            <p:ph type="title"/>
          </p:nvPr>
        </p:nvSpPr>
        <p:spPr>
          <a:xfrm>
            <a:off x="302350" y="2006850"/>
            <a:ext cx="19587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What we have</a:t>
            </a:r>
            <a:endParaRPr b="1" sz="33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92" name="Google Shape;392;p41"/>
          <p:cNvGrpSpPr/>
          <p:nvPr/>
        </p:nvGrpSpPr>
        <p:grpSpPr>
          <a:xfrm>
            <a:off x="2386350" y="1711714"/>
            <a:ext cx="6562699" cy="1970100"/>
            <a:chOff x="2386350" y="1711714"/>
            <a:chExt cx="6562699" cy="1970100"/>
          </a:xfrm>
        </p:grpSpPr>
        <p:sp>
          <p:nvSpPr>
            <p:cNvPr id="393" name="Google Shape;393;p41"/>
            <p:cNvSpPr txBox="1"/>
            <p:nvPr/>
          </p:nvSpPr>
          <p:spPr>
            <a:xfrm>
              <a:off x="2386350" y="1711714"/>
              <a:ext cx="37410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Academic facilities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GPUs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RTX 3090, GTX 2080 Ti, GTX 1080 Ti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Equipments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Robot Master *2 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3D printer *1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Drones *1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…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394" name="Google Shape;394;p41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5887700" y="1711725"/>
              <a:ext cx="1958701" cy="1925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1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846409" y="1711725"/>
              <a:ext cx="1102640" cy="1925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41"/>
          <p:cNvSpPr/>
          <p:nvPr/>
        </p:nvSpPr>
        <p:spPr>
          <a:xfrm rot="5400000">
            <a:off x="8229600" y="0"/>
            <a:ext cx="914400" cy="914400"/>
          </a:xfrm>
          <a:prstGeom prst="diagStripe">
            <a:avLst>
              <a:gd fmla="val 50000" name="adj"/>
            </a:avLst>
          </a:prstGeom>
          <a:solidFill>
            <a:srgbClr val="B85741"/>
          </a:solidFill>
          <a:ln cap="flat" cmpd="sng" w="9525">
            <a:solidFill>
              <a:srgbClr val="B857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/>
          <p:nvPr/>
        </p:nvSpPr>
        <p:spPr>
          <a:xfrm>
            <a:off x="2603900" y="2078825"/>
            <a:ext cx="3225300" cy="41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Computing Benefits</a:t>
            </a:r>
            <a:endParaRPr/>
          </a:p>
        </p:txBody>
      </p:sp>
      <p:sp>
        <p:nvSpPr>
          <p:cNvPr id="404" name="Google Shape;404;p42"/>
          <p:cNvSpPr txBox="1"/>
          <p:nvPr/>
        </p:nvSpPr>
        <p:spPr>
          <a:xfrm>
            <a:off x="1143750" y="2803813"/>
            <a:ext cx="17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Variable expenses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3343063" y="2803813"/>
            <a:ext cx="24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Cost optimization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5856925" y="2803813"/>
            <a:ext cx="24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Capacity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1157000" y="4373925"/>
            <a:ext cx="155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Economies of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8" name="Google Shape;408;p42"/>
          <p:cNvGrpSpPr/>
          <p:nvPr/>
        </p:nvGrpSpPr>
        <p:grpSpPr>
          <a:xfrm>
            <a:off x="4049702" y="1918090"/>
            <a:ext cx="1044636" cy="729753"/>
            <a:chOff x="6849393" y="3733994"/>
            <a:chExt cx="355053" cy="248038"/>
          </a:xfrm>
        </p:grpSpPr>
        <p:sp>
          <p:nvSpPr>
            <p:cNvPr id="409" name="Google Shape;409;p42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42"/>
          <p:cNvSpPr txBox="1"/>
          <p:nvPr/>
        </p:nvSpPr>
        <p:spPr>
          <a:xfrm>
            <a:off x="3794550" y="4373925"/>
            <a:ext cx="15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Speed and agility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6117950" y="4373925"/>
            <a:ext cx="19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Global in minutes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1485148" y="3508889"/>
            <a:ext cx="898614" cy="824237"/>
          </a:xfrm>
          <a:custGeom>
            <a:rect b="b" l="l" r="r" t="t"/>
            <a:pathLst>
              <a:path extrusionOk="0" h="11359" w="12384">
                <a:moveTo>
                  <a:pt x="2775" y="1024"/>
                </a:moveTo>
                <a:cubicBezTo>
                  <a:pt x="3346" y="1024"/>
                  <a:pt x="3811" y="1501"/>
                  <a:pt x="3811" y="2060"/>
                </a:cubicBezTo>
                <a:cubicBezTo>
                  <a:pt x="3811" y="2298"/>
                  <a:pt x="3727" y="2536"/>
                  <a:pt x="3573" y="2727"/>
                </a:cubicBezTo>
                <a:cubicBezTo>
                  <a:pt x="3525" y="2786"/>
                  <a:pt x="3513" y="2870"/>
                  <a:pt x="3549" y="2941"/>
                </a:cubicBezTo>
                <a:cubicBezTo>
                  <a:pt x="3573" y="3013"/>
                  <a:pt x="3644" y="3060"/>
                  <a:pt x="3727" y="3060"/>
                </a:cubicBezTo>
                <a:lnTo>
                  <a:pt x="4096" y="3060"/>
                </a:lnTo>
                <a:cubicBezTo>
                  <a:pt x="4120" y="3060"/>
                  <a:pt x="4156" y="3084"/>
                  <a:pt x="4156" y="3120"/>
                </a:cubicBezTo>
                <a:lnTo>
                  <a:pt x="4156" y="3370"/>
                </a:lnTo>
                <a:cubicBezTo>
                  <a:pt x="4156" y="3406"/>
                  <a:pt x="4120" y="3429"/>
                  <a:pt x="4096" y="3429"/>
                </a:cubicBezTo>
                <a:lnTo>
                  <a:pt x="1846" y="3429"/>
                </a:lnTo>
                <a:lnTo>
                  <a:pt x="1453" y="3418"/>
                </a:lnTo>
                <a:cubicBezTo>
                  <a:pt x="1418" y="3418"/>
                  <a:pt x="1394" y="3382"/>
                  <a:pt x="1394" y="3358"/>
                </a:cubicBezTo>
                <a:lnTo>
                  <a:pt x="1394" y="3096"/>
                </a:lnTo>
                <a:cubicBezTo>
                  <a:pt x="1394" y="3072"/>
                  <a:pt x="1418" y="3037"/>
                  <a:pt x="1453" y="3037"/>
                </a:cubicBezTo>
                <a:lnTo>
                  <a:pt x="3132" y="3037"/>
                </a:lnTo>
                <a:cubicBezTo>
                  <a:pt x="3239" y="3037"/>
                  <a:pt x="3323" y="2953"/>
                  <a:pt x="3323" y="2846"/>
                </a:cubicBezTo>
                <a:cubicBezTo>
                  <a:pt x="3323" y="2739"/>
                  <a:pt x="3227" y="2656"/>
                  <a:pt x="3132" y="2656"/>
                </a:cubicBezTo>
                <a:lnTo>
                  <a:pt x="1906" y="2656"/>
                </a:lnTo>
                <a:cubicBezTo>
                  <a:pt x="1787" y="2477"/>
                  <a:pt x="1727" y="2275"/>
                  <a:pt x="1727" y="2060"/>
                </a:cubicBezTo>
                <a:cubicBezTo>
                  <a:pt x="1727" y="1477"/>
                  <a:pt x="2203" y="1024"/>
                  <a:pt x="2775" y="1024"/>
                </a:cubicBezTo>
                <a:close/>
                <a:moveTo>
                  <a:pt x="9597" y="1024"/>
                </a:moveTo>
                <a:cubicBezTo>
                  <a:pt x="10169" y="1024"/>
                  <a:pt x="10645" y="1501"/>
                  <a:pt x="10645" y="2060"/>
                </a:cubicBezTo>
                <a:cubicBezTo>
                  <a:pt x="10645" y="2298"/>
                  <a:pt x="10550" y="2536"/>
                  <a:pt x="10407" y="2727"/>
                </a:cubicBezTo>
                <a:cubicBezTo>
                  <a:pt x="10359" y="2786"/>
                  <a:pt x="10347" y="2870"/>
                  <a:pt x="10371" y="2941"/>
                </a:cubicBezTo>
                <a:cubicBezTo>
                  <a:pt x="10407" y="3013"/>
                  <a:pt x="10478" y="3060"/>
                  <a:pt x="10550" y="3060"/>
                </a:cubicBezTo>
                <a:lnTo>
                  <a:pt x="10931" y="3060"/>
                </a:lnTo>
                <a:cubicBezTo>
                  <a:pt x="10954" y="3060"/>
                  <a:pt x="10990" y="3084"/>
                  <a:pt x="10990" y="3120"/>
                </a:cubicBezTo>
                <a:lnTo>
                  <a:pt x="10990" y="3370"/>
                </a:lnTo>
                <a:cubicBezTo>
                  <a:pt x="10990" y="3406"/>
                  <a:pt x="10954" y="3429"/>
                  <a:pt x="10931" y="3429"/>
                </a:cubicBezTo>
                <a:lnTo>
                  <a:pt x="8276" y="3429"/>
                </a:lnTo>
                <a:lnTo>
                  <a:pt x="8276" y="3418"/>
                </a:lnTo>
                <a:cubicBezTo>
                  <a:pt x="8252" y="3418"/>
                  <a:pt x="8216" y="3382"/>
                  <a:pt x="8216" y="3358"/>
                </a:cubicBezTo>
                <a:lnTo>
                  <a:pt x="8216" y="3096"/>
                </a:lnTo>
                <a:cubicBezTo>
                  <a:pt x="8216" y="3072"/>
                  <a:pt x="8252" y="3037"/>
                  <a:pt x="8276" y="3037"/>
                </a:cubicBezTo>
                <a:lnTo>
                  <a:pt x="9954" y="3037"/>
                </a:lnTo>
                <a:cubicBezTo>
                  <a:pt x="10061" y="3037"/>
                  <a:pt x="10157" y="2953"/>
                  <a:pt x="10157" y="2846"/>
                </a:cubicBezTo>
                <a:cubicBezTo>
                  <a:pt x="10157" y="2739"/>
                  <a:pt x="10061" y="2656"/>
                  <a:pt x="9954" y="2656"/>
                </a:cubicBezTo>
                <a:lnTo>
                  <a:pt x="8740" y="2656"/>
                </a:lnTo>
                <a:cubicBezTo>
                  <a:pt x="8621" y="2477"/>
                  <a:pt x="8561" y="2275"/>
                  <a:pt x="8561" y="2060"/>
                </a:cubicBezTo>
                <a:cubicBezTo>
                  <a:pt x="8561" y="1477"/>
                  <a:pt x="9038" y="1024"/>
                  <a:pt x="9597" y="1024"/>
                </a:cubicBezTo>
                <a:close/>
                <a:moveTo>
                  <a:pt x="6192" y="2691"/>
                </a:moveTo>
                <a:cubicBezTo>
                  <a:pt x="6763" y="2691"/>
                  <a:pt x="7240" y="3167"/>
                  <a:pt x="7240" y="3727"/>
                </a:cubicBezTo>
                <a:cubicBezTo>
                  <a:pt x="7240" y="3965"/>
                  <a:pt x="7144" y="4203"/>
                  <a:pt x="7002" y="4394"/>
                </a:cubicBezTo>
                <a:cubicBezTo>
                  <a:pt x="6954" y="4453"/>
                  <a:pt x="6942" y="4537"/>
                  <a:pt x="6966" y="4608"/>
                </a:cubicBezTo>
                <a:cubicBezTo>
                  <a:pt x="7002" y="4680"/>
                  <a:pt x="7073" y="4727"/>
                  <a:pt x="7144" y="4727"/>
                </a:cubicBezTo>
                <a:lnTo>
                  <a:pt x="7514" y="4727"/>
                </a:lnTo>
                <a:cubicBezTo>
                  <a:pt x="7549" y="4727"/>
                  <a:pt x="7573" y="4751"/>
                  <a:pt x="7573" y="4787"/>
                </a:cubicBezTo>
                <a:lnTo>
                  <a:pt x="7573" y="5037"/>
                </a:lnTo>
                <a:cubicBezTo>
                  <a:pt x="7573" y="5072"/>
                  <a:pt x="7549" y="5096"/>
                  <a:pt x="7514" y="5096"/>
                </a:cubicBezTo>
                <a:lnTo>
                  <a:pt x="4870" y="5096"/>
                </a:lnTo>
                <a:lnTo>
                  <a:pt x="4870" y="5084"/>
                </a:lnTo>
                <a:cubicBezTo>
                  <a:pt x="4847" y="5084"/>
                  <a:pt x="4811" y="5049"/>
                  <a:pt x="4811" y="5025"/>
                </a:cubicBezTo>
                <a:lnTo>
                  <a:pt x="4811" y="4775"/>
                </a:lnTo>
                <a:cubicBezTo>
                  <a:pt x="4811" y="4739"/>
                  <a:pt x="4847" y="4715"/>
                  <a:pt x="4870" y="4715"/>
                </a:cubicBezTo>
                <a:lnTo>
                  <a:pt x="6549" y="4715"/>
                </a:lnTo>
                <a:cubicBezTo>
                  <a:pt x="6656" y="4715"/>
                  <a:pt x="6740" y="4620"/>
                  <a:pt x="6740" y="4513"/>
                </a:cubicBezTo>
                <a:cubicBezTo>
                  <a:pt x="6740" y="4418"/>
                  <a:pt x="6656" y="4322"/>
                  <a:pt x="6549" y="4322"/>
                </a:cubicBezTo>
                <a:lnTo>
                  <a:pt x="5335" y="4322"/>
                </a:lnTo>
                <a:cubicBezTo>
                  <a:pt x="5216" y="4144"/>
                  <a:pt x="5156" y="3941"/>
                  <a:pt x="5156" y="3727"/>
                </a:cubicBezTo>
                <a:cubicBezTo>
                  <a:pt x="5156" y="3144"/>
                  <a:pt x="5632" y="2691"/>
                  <a:pt x="6192" y="2691"/>
                </a:cubicBezTo>
                <a:close/>
                <a:moveTo>
                  <a:pt x="3477" y="3799"/>
                </a:moveTo>
                <a:cubicBezTo>
                  <a:pt x="3442" y="4203"/>
                  <a:pt x="3442" y="5072"/>
                  <a:pt x="3870" y="6335"/>
                </a:cubicBezTo>
                <a:lnTo>
                  <a:pt x="1703" y="6335"/>
                </a:lnTo>
                <a:cubicBezTo>
                  <a:pt x="2132" y="5072"/>
                  <a:pt x="2132" y="4203"/>
                  <a:pt x="2108" y="3799"/>
                </a:cubicBezTo>
                <a:close/>
                <a:moveTo>
                  <a:pt x="10288" y="3799"/>
                </a:moveTo>
                <a:cubicBezTo>
                  <a:pt x="10264" y="4203"/>
                  <a:pt x="10264" y="5072"/>
                  <a:pt x="10693" y="6335"/>
                </a:cubicBezTo>
                <a:lnTo>
                  <a:pt x="8514" y="6335"/>
                </a:lnTo>
                <a:cubicBezTo>
                  <a:pt x="8954" y="5072"/>
                  <a:pt x="8966" y="4203"/>
                  <a:pt x="8918" y="3799"/>
                </a:cubicBezTo>
                <a:close/>
                <a:moveTo>
                  <a:pt x="4037" y="6739"/>
                </a:moveTo>
                <a:lnTo>
                  <a:pt x="4096" y="7097"/>
                </a:lnTo>
                <a:lnTo>
                  <a:pt x="1489" y="7097"/>
                </a:lnTo>
                <a:lnTo>
                  <a:pt x="1549" y="6739"/>
                </a:lnTo>
                <a:close/>
                <a:moveTo>
                  <a:pt x="10859" y="6739"/>
                </a:moveTo>
                <a:lnTo>
                  <a:pt x="10919" y="7097"/>
                </a:lnTo>
                <a:lnTo>
                  <a:pt x="8311" y="7097"/>
                </a:lnTo>
                <a:lnTo>
                  <a:pt x="8371" y="6739"/>
                </a:lnTo>
                <a:close/>
                <a:moveTo>
                  <a:pt x="6883" y="5465"/>
                </a:moveTo>
                <a:cubicBezTo>
                  <a:pt x="6847" y="5870"/>
                  <a:pt x="6847" y="6739"/>
                  <a:pt x="7287" y="8001"/>
                </a:cubicBezTo>
                <a:lnTo>
                  <a:pt x="5108" y="8001"/>
                </a:lnTo>
                <a:cubicBezTo>
                  <a:pt x="5537" y="6751"/>
                  <a:pt x="5537" y="5870"/>
                  <a:pt x="5513" y="5465"/>
                </a:cubicBezTo>
                <a:close/>
                <a:moveTo>
                  <a:pt x="4513" y="7478"/>
                </a:moveTo>
                <a:lnTo>
                  <a:pt x="4668" y="8049"/>
                </a:lnTo>
                <a:lnTo>
                  <a:pt x="4668" y="8061"/>
                </a:lnTo>
                <a:cubicBezTo>
                  <a:pt x="4632" y="8085"/>
                  <a:pt x="4608" y="8132"/>
                  <a:pt x="4608" y="8180"/>
                </a:cubicBezTo>
                <a:lnTo>
                  <a:pt x="4525" y="8561"/>
                </a:lnTo>
                <a:lnTo>
                  <a:pt x="775" y="8561"/>
                </a:lnTo>
                <a:lnTo>
                  <a:pt x="1072" y="7478"/>
                </a:lnTo>
                <a:close/>
                <a:moveTo>
                  <a:pt x="11335" y="7478"/>
                </a:moveTo>
                <a:lnTo>
                  <a:pt x="11633" y="8561"/>
                </a:lnTo>
                <a:lnTo>
                  <a:pt x="7883" y="8561"/>
                </a:lnTo>
                <a:lnTo>
                  <a:pt x="7799" y="8180"/>
                </a:lnTo>
                <a:cubicBezTo>
                  <a:pt x="7787" y="8120"/>
                  <a:pt x="7764" y="8085"/>
                  <a:pt x="7740" y="8049"/>
                </a:cubicBezTo>
                <a:lnTo>
                  <a:pt x="7895" y="7478"/>
                </a:lnTo>
                <a:close/>
                <a:moveTo>
                  <a:pt x="7442" y="8394"/>
                </a:moveTo>
                <a:lnTo>
                  <a:pt x="7502" y="8752"/>
                </a:lnTo>
                <a:lnTo>
                  <a:pt x="4906" y="8752"/>
                </a:lnTo>
                <a:lnTo>
                  <a:pt x="4966" y="8394"/>
                </a:lnTo>
                <a:close/>
                <a:moveTo>
                  <a:pt x="4132" y="8954"/>
                </a:moveTo>
                <a:lnTo>
                  <a:pt x="4037" y="9311"/>
                </a:lnTo>
                <a:lnTo>
                  <a:pt x="406" y="9311"/>
                </a:lnTo>
                <a:lnTo>
                  <a:pt x="406" y="8954"/>
                </a:lnTo>
                <a:close/>
                <a:moveTo>
                  <a:pt x="12002" y="8954"/>
                </a:moveTo>
                <a:lnTo>
                  <a:pt x="12002" y="9311"/>
                </a:lnTo>
                <a:lnTo>
                  <a:pt x="8371" y="9311"/>
                </a:lnTo>
                <a:lnTo>
                  <a:pt x="8276" y="8954"/>
                </a:lnTo>
                <a:close/>
                <a:moveTo>
                  <a:pt x="7906" y="9144"/>
                </a:moveTo>
                <a:lnTo>
                  <a:pt x="8204" y="10228"/>
                </a:lnTo>
                <a:lnTo>
                  <a:pt x="4192" y="10228"/>
                </a:lnTo>
                <a:lnTo>
                  <a:pt x="4489" y="9144"/>
                </a:lnTo>
                <a:close/>
                <a:moveTo>
                  <a:pt x="8573" y="10621"/>
                </a:moveTo>
                <a:lnTo>
                  <a:pt x="8573" y="10978"/>
                </a:lnTo>
                <a:lnTo>
                  <a:pt x="3799" y="10978"/>
                </a:lnTo>
                <a:lnTo>
                  <a:pt x="3799" y="10621"/>
                </a:lnTo>
                <a:close/>
                <a:moveTo>
                  <a:pt x="9621" y="0"/>
                </a:moveTo>
                <a:cubicBezTo>
                  <a:pt x="9514" y="0"/>
                  <a:pt x="9430" y="96"/>
                  <a:pt x="9430" y="203"/>
                </a:cubicBezTo>
                <a:lnTo>
                  <a:pt x="9430" y="596"/>
                </a:lnTo>
                <a:cubicBezTo>
                  <a:pt x="8728" y="691"/>
                  <a:pt x="8180" y="1298"/>
                  <a:pt x="8180" y="2024"/>
                </a:cubicBezTo>
                <a:cubicBezTo>
                  <a:pt x="8180" y="2239"/>
                  <a:pt x="8216" y="2441"/>
                  <a:pt x="8311" y="2620"/>
                </a:cubicBezTo>
                <a:lnTo>
                  <a:pt x="8299" y="2620"/>
                </a:lnTo>
                <a:cubicBezTo>
                  <a:pt x="8037" y="2620"/>
                  <a:pt x="7835" y="2834"/>
                  <a:pt x="7835" y="3084"/>
                </a:cubicBezTo>
                <a:lnTo>
                  <a:pt x="7835" y="3334"/>
                </a:lnTo>
                <a:cubicBezTo>
                  <a:pt x="7835" y="3596"/>
                  <a:pt x="8037" y="3799"/>
                  <a:pt x="8299" y="3799"/>
                </a:cubicBezTo>
                <a:lnTo>
                  <a:pt x="8549" y="3799"/>
                </a:lnTo>
                <a:cubicBezTo>
                  <a:pt x="8573" y="4144"/>
                  <a:pt x="8597" y="5037"/>
                  <a:pt x="8121" y="6358"/>
                </a:cubicBezTo>
                <a:cubicBezTo>
                  <a:pt x="8073" y="6394"/>
                  <a:pt x="8037" y="6442"/>
                  <a:pt x="8026" y="6501"/>
                </a:cubicBezTo>
                <a:lnTo>
                  <a:pt x="7918" y="7073"/>
                </a:lnTo>
                <a:lnTo>
                  <a:pt x="7764" y="7073"/>
                </a:lnTo>
                <a:cubicBezTo>
                  <a:pt x="7668" y="7073"/>
                  <a:pt x="7597" y="7132"/>
                  <a:pt x="7561" y="7228"/>
                </a:cubicBezTo>
                <a:lnTo>
                  <a:pt x="7525" y="7394"/>
                </a:lnTo>
                <a:cubicBezTo>
                  <a:pt x="7252" y="6418"/>
                  <a:pt x="7264" y="5751"/>
                  <a:pt x="7299" y="5465"/>
                </a:cubicBezTo>
                <a:lnTo>
                  <a:pt x="7549" y="5465"/>
                </a:lnTo>
                <a:cubicBezTo>
                  <a:pt x="7799" y="5465"/>
                  <a:pt x="8014" y="5263"/>
                  <a:pt x="8014" y="5013"/>
                </a:cubicBezTo>
                <a:lnTo>
                  <a:pt x="8014" y="4751"/>
                </a:lnTo>
                <a:cubicBezTo>
                  <a:pt x="8014" y="4501"/>
                  <a:pt x="7799" y="4287"/>
                  <a:pt x="7549" y="4287"/>
                </a:cubicBezTo>
                <a:lnTo>
                  <a:pt x="7537" y="4287"/>
                </a:lnTo>
                <a:cubicBezTo>
                  <a:pt x="7621" y="4108"/>
                  <a:pt x="7668" y="3906"/>
                  <a:pt x="7668" y="3691"/>
                </a:cubicBezTo>
                <a:cubicBezTo>
                  <a:pt x="7668" y="2965"/>
                  <a:pt x="7121" y="2358"/>
                  <a:pt x="6418" y="2263"/>
                </a:cubicBezTo>
                <a:lnTo>
                  <a:pt x="6418" y="1882"/>
                </a:lnTo>
                <a:cubicBezTo>
                  <a:pt x="6418" y="1774"/>
                  <a:pt x="6335" y="1691"/>
                  <a:pt x="6228" y="1691"/>
                </a:cubicBezTo>
                <a:cubicBezTo>
                  <a:pt x="6121" y="1691"/>
                  <a:pt x="6037" y="1774"/>
                  <a:pt x="6037" y="1882"/>
                </a:cubicBezTo>
                <a:lnTo>
                  <a:pt x="6037" y="2286"/>
                </a:lnTo>
                <a:cubicBezTo>
                  <a:pt x="5335" y="2370"/>
                  <a:pt x="4787" y="2989"/>
                  <a:pt x="4787" y="3715"/>
                </a:cubicBezTo>
                <a:cubicBezTo>
                  <a:pt x="4787" y="3918"/>
                  <a:pt x="4823" y="4132"/>
                  <a:pt x="4918" y="4310"/>
                </a:cubicBezTo>
                <a:lnTo>
                  <a:pt x="4906" y="4310"/>
                </a:lnTo>
                <a:cubicBezTo>
                  <a:pt x="4644" y="4310"/>
                  <a:pt x="4442" y="4513"/>
                  <a:pt x="4442" y="4775"/>
                </a:cubicBezTo>
                <a:lnTo>
                  <a:pt x="4442" y="5025"/>
                </a:lnTo>
                <a:cubicBezTo>
                  <a:pt x="4442" y="5275"/>
                  <a:pt x="4644" y="5489"/>
                  <a:pt x="4906" y="5489"/>
                </a:cubicBezTo>
                <a:lnTo>
                  <a:pt x="5156" y="5489"/>
                </a:lnTo>
                <a:cubicBezTo>
                  <a:pt x="5180" y="5763"/>
                  <a:pt x="5180" y="6442"/>
                  <a:pt x="4930" y="7406"/>
                </a:cubicBezTo>
                <a:lnTo>
                  <a:pt x="4882" y="7239"/>
                </a:lnTo>
                <a:cubicBezTo>
                  <a:pt x="4858" y="7156"/>
                  <a:pt x="4787" y="7097"/>
                  <a:pt x="4692" y="7097"/>
                </a:cubicBezTo>
                <a:lnTo>
                  <a:pt x="4525" y="7097"/>
                </a:lnTo>
                <a:lnTo>
                  <a:pt x="4430" y="6513"/>
                </a:lnTo>
                <a:cubicBezTo>
                  <a:pt x="4406" y="6454"/>
                  <a:pt x="4382" y="6406"/>
                  <a:pt x="4335" y="6382"/>
                </a:cubicBezTo>
                <a:cubicBezTo>
                  <a:pt x="3858" y="5049"/>
                  <a:pt x="3870" y="4156"/>
                  <a:pt x="3906" y="3822"/>
                </a:cubicBezTo>
                <a:lnTo>
                  <a:pt x="4156" y="3822"/>
                </a:lnTo>
                <a:cubicBezTo>
                  <a:pt x="4406" y="3822"/>
                  <a:pt x="4620" y="3608"/>
                  <a:pt x="4620" y="3358"/>
                </a:cubicBezTo>
                <a:lnTo>
                  <a:pt x="4620" y="3108"/>
                </a:lnTo>
                <a:cubicBezTo>
                  <a:pt x="4620" y="2846"/>
                  <a:pt x="4406" y="2644"/>
                  <a:pt x="4156" y="2644"/>
                </a:cubicBezTo>
                <a:lnTo>
                  <a:pt x="4144" y="2644"/>
                </a:lnTo>
                <a:cubicBezTo>
                  <a:pt x="4227" y="2465"/>
                  <a:pt x="4275" y="2251"/>
                  <a:pt x="4275" y="2048"/>
                </a:cubicBezTo>
                <a:cubicBezTo>
                  <a:pt x="4275" y="1322"/>
                  <a:pt x="3727" y="703"/>
                  <a:pt x="3025" y="620"/>
                </a:cubicBezTo>
                <a:lnTo>
                  <a:pt x="3025" y="215"/>
                </a:lnTo>
                <a:cubicBezTo>
                  <a:pt x="3025" y="108"/>
                  <a:pt x="2942" y="24"/>
                  <a:pt x="2834" y="24"/>
                </a:cubicBezTo>
                <a:cubicBezTo>
                  <a:pt x="2727" y="24"/>
                  <a:pt x="2644" y="108"/>
                  <a:pt x="2644" y="215"/>
                </a:cubicBezTo>
                <a:lnTo>
                  <a:pt x="2644" y="620"/>
                </a:lnTo>
                <a:cubicBezTo>
                  <a:pt x="1941" y="703"/>
                  <a:pt x="1394" y="1322"/>
                  <a:pt x="1394" y="2048"/>
                </a:cubicBezTo>
                <a:cubicBezTo>
                  <a:pt x="1394" y="2251"/>
                  <a:pt x="1429" y="2465"/>
                  <a:pt x="1525" y="2644"/>
                </a:cubicBezTo>
                <a:lnTo>
                  <a:pt x="1513" y="2644"/>
                </a:lnTo>
                <a:cubicBezTo>
                  <a:pt x="1251" y="2644"/>
                  <a:pt x="1048" y="2846"/>
                  <a:pt x="1048" y="3108"/>
                </a:cubicBezTo>
                <a:lnTo>
                  <a:pt x="1048" y="3358"/>
                </a:lnTo>
                <a:cubicBezTo>
                  <a:pt x="1048" y="3608"/>
                  <a:pt x="1251" y="3822"/>
                  <a:pt x="1513" y="3822"/>
                </a:cubicBezTo>
                <a:lnTo>
                  <a:pt x="1763" y="3822"/>
                </a:lnTo>
                <a:cubicBezTo>
                  <a:pt x="1787" y="4156"/>
                  <a:pt x="1810" y="5049"/>
                  <a:pt x="1334" y="6382"/>
                </a:cubicBezTo>
                <a:cubicBezTo>
                  <a:pt x="1287" y="6406"/>
                  <a:pt x="1251" y="6454"/>
                  <a:pt x="1239" y="6513"/>
                </a:cubicBezTo>
                <a:lnTo>
                  <a:pt x="1132" y="7097"/>
                </a:lnTo>
                <a:lnTo>
                  <a:pt x="977" y="7097"/>
                </a:lnTo>
                <a:cubicBezTo>
                  <a:pt x="882" y="7097"/>
                  <a:pt x="810" y="7156"/>
                  <a:pt x="775" y="7239"/>
                </a:cubicBezTo>
                <a:lnTo>
                  <a:pt x="417" y="8561"/>
                </a:lnTo>
                <a:lnTo>
                  <a:pt x="203" y="8561"/>
                </a:lnTo>
                <a:cubicBezTo>
                  <a:pt x="96" y="8561"/>
                  <a:pt x="1" y="8656"/>
                  <a:pt x="1" y="8763"/>
                </a:cubicBezTo>
                <a:lnTo>
                  <a:pt x="1" y="9502"/>
                </a:lnTo>
                <a:cubicBezTo>
                  <a:pt x="1" y="9609"/>
                  <a:pt x="96" y="9692"/>
                  <a:pt x="203" y="9692"/>
                </a:cubicBezTo>
                <a:lnTo>
                  <a:pt x="3918" y="9692"/>
                </a:lnTo>
                <a:lnTo>
                  <a:pt x="3775" y="10228"/>
                </a:lnTo>
                <a:lnTo>
                  <a:pt x="3620" y="10228"/>
                </a:lnTo>
                <a:cubicBezTo>
                  <a:pt x="3513" y="10228"/>
                  <a:pt x="3430" y="10323"/>
                  <a:pt x="3430" y="10430"/>
                </a:cubicBezTo>
                <a:lnTo>
                  <a:pt x="3430" y="11168"/>
                </a:lnTo>
                <a:cubicBezTo>
                  <a:pt x="3430" y="11276"/>
                  <a:pt x="3513" y="11359"/>
                  <a:pt x="3620" y="11359"/>
                </a:cubicBezTo>
                <a:lnTo>
                  <a:pt x="8788" y="11359"/>
                </a:lnTo>
                <a:cubicBezTo>
                  <a:pt x="8895" y="11359"/>
                  <a:pt x="8978" y="11276"/>
                  <a:pt x="8978" y="11168"/>
                </a:cubicBezTo>
                <a:lnTo>
                  <a:pt x="8978" y="10430"/>
                </a:lnTo>
                <a:cubicBezTo>
                  <a:pt x="8978" y="10323"/>
                  <a:pt x="8895" y="10228"/>
                  <a:pt x="8788" y="10228"/>
                </a:cubicBezTo>
                <a:lnTo>
                  <a:pt x="8621" y="10228"/>
                </a:lnTo>
                <a:lnTo>
                  <a:pt x="8478" y="9692"/>
                </a:lnTo>
                <a:lnTo>
                  <a:pt x="12193" y="9692"/>
                </a:lnTo>
                <a:cubicBezTo>
                  <a:pt x="12300" y="9692"/>
                  <a:pt x="12383" y="9609"/>
                  <a:pt x="12383" y="9502"/>
                </a:cubicBezTo>
                <a:lnTo>
                  <a:pt x="12383" y="8763"/>
                </a:lnTo>
                <a:cubicBezTo>
                  <a:pt x="12383" y="8656"/>
                  <a:pt x="12300" y="8561"/>
                  <a:pt x="12193" y="8561"/>
                </a:cubicBezTo>
                <a:lnTo>
                  <a:pt x="12026" y="8561"/>
                </a:lnTo>
                <a:lnTo>
                  <a:pt x="11669" y="7239"/>
                </a:lnTo>
                <a:cubicBezTo>
                  <a:pt x="11645" y="7156"/>
                  <a:pt x="11574" y="7097"/>
                  <a:pt x="11478" y="7097"/>
                </a:cubicBezTo>
                <a:lnTo>
                  <a:pt x="11312" y="7097"/>
                </a:lnTo>
                <a:lnTo>
                  <a:pt x="11216" y="6501"/>
                </a:lnTo>
                <a:cubicBezTo>
                  <a:pt x="11193" y="6442"/>
                  <a:pt x="11169" y="6394"/>
                  <a:pt x="11121" y="6358"/>
                </a:cubicBezTo>
                <a:cubicBezTo>
                  <a:pt x="10645" y="5037"/>
                  <a:pt x="10657" y="4144"/>
                  <a:pt x="10693" y="3799"/>
                </a:cubicBezTo>
                <a:lnTo>
                  <a:pt x="10943" y="3799"/>
                </a:lnTo>
                <a:cubicBezTo>
                  <a:pt x="11193" y="3799"/>
                  <a:pt x="11407" y="3596"/>
                  <a:pt x="11407" y="3334"/>
                </a:cubicBezTo>
                <a:lnTo>
                  <a:pt x="11407" y="3084"/>
                </a:lnTo>
                <a:cubicBezTo>
                  <a:pt x="11407" y="2834"/>
                  <a:pt x="11193" y="2620"/>
                  <a:pt x="10943" y="2620"/>
                </a:cubicBezTo>
                <a:lnTo>
                  <a:pt x="10931" y="2620"/>
                </a:lnTo>
                <a:cubicBezTo>
                  <a:pt x="11014" y="2441"/>
                  <a:pt x="11062" y="2239"/>
                  <a:pt x="11062" y="2024"/>
                </a:cubicBezTo>
                <a:cubicBezTo>
                  <a:pt x="11062" y="1298"/>
                  <a:pt x="10514" y="691"/>
                  <a:pt x="9811" y="596"/>
                </a:cubicBezTo>
                <a:lnTo>
                  <a:pt x="9811" y="203"/>
                </a:lnTo>
                <a:cubicBezTo>
                  <a:pt x="9811" y="96"/>
                  <a:pt x="9728" y="0"/>
                  <a:pt x="9621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593847" y="1769203"/>
            <a:ext cx="898615" cy="897692"/>
            <a:chOff x="2497275" y="2744159"/>
            <a:chExt cx="370930" cy="370549"/>
          </a:xfrm>
        </p:grpSpPr>
        <p:sp>
          <p:nvSpPr>
            <p:cNvPr id="418" name="Google Shape;418;p42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6651596" y="1899051"/>
            <a:ext cx="898618" cy="767837"/>
            <a:chOff x="866243" y="2291587"/>
            <a:chExt cx="415546" cy="355053"/>
          </a:xfrm>
        </p:grpSpPr>
        <p:sp>
          <p:nvSpPr>
            <p:cNvPr id="425" name="Google Shape;425;p42"/>
            <p:cNvSpPr/>
            <p:nvPr/>
          </p:nvSpPr>
          <p:spPr>
            <a:xfrm>
              <a:off x="1053756" y="2523748"/>
              <a:ext cx="103998" cy="81706"/>
            </a:xfrm>
            <a:custGeom>
              <a:rect b="b" l="l" r="r" t="t"/>
              <a:pathLst>
                <a:path extrusionOk="0" h="2573" w="3275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076461" y="2409176"/>
              <a:ext cx="79419" cy="60525"/>
            </a:xfrm>
            <a:custGeom>
              <a:rect b="b" l="l" r="r" t="t"/>
              <a:pathLst>
                <a:path extrusionOk="0" h="1906" w="2501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85324" y="2448488"/>
              <a:ext cx="86628" cy="94185"/>
            </a:xfrm>
            <a:custGeom>
              <a:rect b="b" l="l" r="r" t="t"/>
              <a:pathLst>
                <a:path extrusionOk="0" h="2966" w="2728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014062" y="2472336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66243" y="2291587"/>
              <a:ext cx="415546" cy="355053"/>
            </a:xfrm>
            <a:custGeom>
              <a:rect b="b" l="l" r="r" t="t"/>
              <a:pathLst>
                <a:path extrusionOk="0" h="11181" w="13086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42"/>
          <p:cNvGrpSpPr/>
          <p:nvPr/>
        </p:nvGrpSpPr>
        <p:grpSpPr>
          <a:xfrm>
            <a:off x="4316332" y="3441330"/>
            <a:ext cx="511349" cy="897694"/>
            <a:chOff x="2487439" y="4280740"/>
            <a:chExt cx="198775" cy="348972"/>
          </a:xfrm>
        </p:grpSpPr>
        <p:sp>
          <p:nvSpPr>
            <p:cNvPr id="431" name="Google Shape;431;p42"/>
            <p:cNvSpPr/>
            <p:nvPr/>
          </p:nvSpPr>
          <p:spPr>
            <a:xfrm>
              <a:off x="2487439" y="4280740"/>
              <a:ext cx="198775" cy="348972"/>
            </a:xfrm>
            <a:custGeom>
              <a:rect b="b" l="l" r="r" t="t"/>
              <a:pathLst>
                <a:path extrusionOk="0" h="10955" w="624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2516267" y="4511784"/>
              <a:ext cx="139620" cy="95565"/>
            </a:xfrm>
            <a:custGeom>
              <a:rect b="b" l="l" r="r" t="t"/>
              <a:pathLst>
                <a:path extrusionOk="0" h="3000" w="4383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2518911" y="4385065"/>
              <a:ext cx="134683" cy="105090"/>
            </a:xfrm>
            <a:custGeom>
              <a:rect b="b" l="l" r="r" t="t"/>
              <a:pathLst>
                <a:path extrusionOk="0" h="3299" w="4228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2580742" y="4501113"/>
              <a:ext cx="11786" cy="13315"/>
            </a:xfrm>
            <a:custGeom>
              <a:rect b="b" l="l" r="r" t="t"/>
              <a:pathLst>
                <a:path extrusionOk="0" h="418" w="37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42"/>
          <p:cNvGrpSpPr/>
          <p:nvPr/>
        </p:nvGrpSpPr>
        <p:grpSpPr>
          <a:xfrm>
            <a:off x="6707123" y="3441335"/>
            <a:ext cx="757499" cy="897696"/>
            <a:chOff x="3122257" y="1508594"/>
            <a:chExt cx="294850" cy="349434"/>
          </a:xfrm>
        </p:grpSpPr>
        <p:sp>
          <p:nvSpPr>
            <p:cNvPr id="436" name="Google Shape;436;p42"/>
            <p:cNvSpPr/>
            <p:nvPr/>
          </p:nvSpPr>
          <p:spPr>
            <a:xfrm>
              <a:off x="3226110" y="1659042"/>
              <a:ext cx="87557" cy="29568"/>
            </a:xfrm>
            <a:custGeom>
              <a:rect b="b" l="l" r="r" t="t"/>
              <a:pathLst>
                <a:path extrusionOk="0" h="929" w="2751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3171144" y="1612033"/>
              <a:ext cx="196694" cy="245613"/>
            </a:xfrm>
            <a:custGeom>
              <a:rect b="b" l="l" r="r" t="t"/>
              <a:pathLst>
                <a:path extrusionOk="0" h="7717" w="618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3204117" y="1836767"/>
              <a:ext cx="10630" cy="21261"/>
            </a:xfrm>
            <a:custGeom>
              <a:rect b="b" l="l" r="r" t="t"/>
              <a:pathLst>
                <a:path extrusionOk="0" h="668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3324616" y="1836767"/>
              <a:ext cx="10280" cy="21261"/>
            </a:xfrm>
            <a:custGeom>
              <a:rect b="b" l="l" r="r" t="t"/>
              <a:pathLst>
                <a:path extrusionOk="0" h="668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3122257" y="1508594"/>
              <a:ext cx="294850" cy="278554"/>
            </a:xfrm>
            <a:custGeom>
              <a:rect b="b" l="l" r="r" t="t"/>
              <a:pathLst>
                <a:path extrusionOk="0" h="8752" w="9264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42"/>
          <p:cNvSpPr/>
          <p:nvPr/>
        </p:nvSpPr>
        <p:spPr>
          <a:xfrm rot="5400000">
            <a:off x="8229600" y="0"/>
            <a:ext cx="914400" cy="914400"/>
          </a:xfrm>
          <a:prstGeom prst="diagStrip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Cloud Providers</a:t>
            </a:r>
            <a:endParaRPr/>
          </a:p>
        </p:txBody>
      </p:sp>
      <p:pic>
        <p:nvPicPr>
          <p:cNvPr id="448" name="Google Shape;4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975" y="1341325"/>
            <a:ext cx="4876103" cy="37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SageMaker fit in?</a:t>
            </a:r>
            <a:endParaRPr/>
          </a:p>
        </p:txBody>
      </p:sp>
      <p:pic>
        <p:nvPicPr>
          <p:cNvPr id="455" name="Google Shape;4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988" y="1930700"/>
            <a:ext cx="7208076" cy="2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200" y="447350"/>
            <a:ext cx="623700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ML Pipeline</a:t>
            </a:r>
            <a:endParaRPr/>
          </a:p>
        </p:txBody>
      </p:sp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491325"/>
            <a:ext cx="8839201" cy="346144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25" y="113450"/>
            <a:ext cx="7069953" cy="49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AI: Stable Diffusion</a:t>
            </a:r>
            <a:endParaRPr/>
          </a:p>
        </p:txBody>
      </p:sp>
      <p:pic>
        <p:nvPicPr>
          <p:cNvPr id="482" name="Google Shape;4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24" y="1493375"/>
            <a:ext cx="7615399" cy="33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Amazon Sagemaker</a:t>
            </a:r>
            <a:endParaRPr/>
          </a:p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477450" y="3649725"/>
            <a:ext cx="38088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" sz="1480">
                <a:solidFill>
                  <a:srgbClr val="073763"/>
                </a:solidFill>
              </a:rPr>
              <a:t>Philip Lee   |   15 Sep 2022</a:t>
            </a:r>
            <a:endParaRPr b="1" sz="1620">
              <a:solidFill>
                <a:srgbClr val="073763"/>
              </a:solidFill>
            </a:endParaRPr>
          </a:p>
        </p:txBody>
      </p:sp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b="0" l="0" r="56979" t="0"/>
          <a:stretch/>
        </p:blipFill>
        <p:spPr>
          <a:xfrm>
            <a:off x="7699050" y="4067625"/>
            <a:ext cx="1444949" cy="10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AI: Stable Diffusion - Open Sourced</a:t>
            </a:r>
            <a:endParaRPr/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50" y="1652075"/>
            <a:ext cx="8411950" cy="2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 txBox="1"/>
          <p:nvPr/>
        </p:nvSpPr>
        <p:spPr>
          <a:xfrm>
            <a:off x="392850" y="4424350"/>
            <a:ext cx="83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https://github.com/CompVis/stable-diffusion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https://www.youtube.com/watch?v=nVhmFski3vg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AI: Stable Diffusion - Model Card</a:t>
            </a:r>
            <a:endParaRPr/>
          </a:p>
        </p:txBody>
      </p:sp>
      <p:pic>
        <p:nvPicPr>
          <p:cNvPr id="497" name="Google Shape;4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23" y="1739916"/>
            <a:ext cx="8158151" cy="23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0"/>
          <p:cNvSpPr/>
          <p:nvPr/>
        </p:nvSpPr>
        <p:spPr>
          <a:xfrm>
            <a:off x="814400" y="3344463"/>
            <a:ext cx="1768200" cy="40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02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505" name="Google Shape;505;p51"/>
          <p:cNvSpPr txBox="1"/>
          <p:nvPr>
            <p:ph type="title"/>
          </p:nvPr>
        </p:nvSpPr>
        <p:spPr>
          <a:xfrm>
            <a:off x="311750" y="2162650"/>
            <a:ext cx="8642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Squada One"/>
                <a:ea typeface="Squada One"/>
                <a:cs typeface="Squada One"/>
                <a:sym typeface="Squada One"/>
              </a:rPr>
              <a:t>SageMaker Pricing</a:t>
            </a:r>
            <a:endParaRPr sz="8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06" name="Google Shape;50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Tier - </a:t>
            </a:r>
            <a:r>
              <a:rPr lang="en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https://aws.amazon.com/sagemaker/pricing/</a:t>
            </a:r>
            <a:endParaRPr/>
          </a:p>
        </p:txBody>
      </p:sp>
      <p:pic>
        <p:nvPicPr>
          <p:cNvPr id="512" name="Google Shape;5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500" y="1375850"/>
            <a:ext cx="7673034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03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519" name="Google Shape;519;p53"/>
          <p:cNvSpPr txBox="1"/>
          <p:nvPr>
            <p:ph type="title"/>
          </p:nvPr>
        </p:nvSpPr>
        <p:spPr>
          <a:xfrm>
            <a:off x="311750" y="2162650"/>
            <a:ext cx="8642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Squada One"/>
                <a:ea typeface="Squada One"/>
                <a:cs typeface="Squada One"/>
                <a:sym typeface="Squada One"/>
              </a:rPr>
              <a:t>AWS Products</a:t>
            </a:r>
            <a:endParaRPr sz="8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20" name="Google Shape;52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 - Serverless Computing</a:t>
            </a:r>
            <a:endParaRPr/>
          </a:p>
        </p:txBody>
      </p:sp>
      <p:sp>
        <p:nvSpPr>
          <p:cNvPr id="526" name="Google Shape;526;p54"/>
          <p:cNvSpPr txBox="1"/>
          <p:nvPr/>
        </p:nvSpPr>
        <p:spPr>
          <a:xfrm>
            <a:off x="677525" y="2051675"/>
            <a:ext cx="4647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Run code without provisioning or managing servers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Pay only for compute time while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code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is running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Use other AWS services to automatically trigger code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7" name="Google Shape;5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75" y="1429425"/>
            <a:ext cx="3438082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4"/>
          <p:cNvSpPr/>
          <p:nvPr/>
        </p:nvSpPr>
        <p:spPr>
          <a:xfrm rot="5400000">
            <a:off x="8229600" y="0"/>
            <a:ext cx="914400" cy="914400"/>
          </a:xfrm>
          <a:prstGeom prst="diagStrip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AWS Lambda works</a:t>
            </a:r>
            <a:endParaRPr/>
          </a:p>
        </p:txBody>
      </p:sp>
      <p:sp>
        <p:nvSpPr>
          <p:cNvPr id="535" name="Google Shape;535;p55"/>
          <p:cNvSpPr txBox="1"/>
          <p:nvPr/>
        </p:nvSpPr>
        <p:spPr>
          <a:xfrm>
            <a:off x="-76212" y="3593900"/>
            <a:ext cx="24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Upload code to Lambda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2277963" y="3581200"/>
            <a:ext cx="245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code to trigger from an event source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55"/>
          <p:cNvSpPr txBox="1"/>
          <p:nvPr/>
        </p:nvSpPr>
        <p:spPr>
          <a:xfrm>
            <a:off x="4632175" y="3593900"/>
            <a:ext cx="245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Code runs only when triggered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55"/>
          <p:cNvSpPr/>
          <p:nvPr/>
        </p:nvSpPr>
        <p:spPr>
          <a:xfrm>
            <a:off x="1897020" y="2617475"/>
            <a:ext cx="809100" cy="6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5"/>
          <p:cNvSpPr/>
          <p:nvPr/>
        </p:nvSpPr>
        <p:spPr>
          <a:xfrm>
            <a:off x="4307746" y="2617475"/>
            <a:ext cx="809100" cy="6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55"/>
          <p:cNvGrpSpPr/>
          <p:nvPr/>
        </p:nvGrpSpPr>
        <p:grpSpPr>
          <a:xfrm>
            <a:off x="416816" y="2277462"/>
            <a:ext cx="1303431" cy="1303731"/>
            <a:chOff x="775325" y="4143525"/>
            <a:chExt cx="468776" cy="468884"/>
          </a:xfrm>
        </p:grpSpPr>
        <p:sp>
          <p:nvSpPr>
            <p:cNvPr id="541" name="Google Shape;541;p55"/>
            <p:cNvSpPr/>
            <p:nvPr/>
          </p:nvSpPr>
          <p:spPr>
            <a:xfrm>
              <a:off x="851953" y="4143525"/>
              <a:ext cx="392147" cy="390479"/>
            </a:xfrm>
            <a:custGeom>
              <a:rect b="b" l="l" r="r" t="t"/>
              <a:pathLst>
                <a:path extrusionOk="0" h="36273" w="36428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775325" y="4505404"/>
              <a:ext cx="108339" cy="107004"/>
            </a:xfrm>
            <a:custGeom>
              <a:rect b="b" l="l" r="r" t="t"/>
              <a:pathLst>
                <a:path extrusionOk="0" h="9940" w="10064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775325" y="4437806"/>
              <a:ext cx="75430" cy="74085"/>
            </a:xfrm>
            <a:custGeom>
              <a:rect b="b" l="l" r="r" t="t"/>
              <a:pathLst>
                <a:path extrusionOk="0" h="6882" w="7007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875829" y="4538289"/>
              <a:ext cx="75409" cy="74085"/>
            </a:xfrm>
            <a:custGeom>
              <a:rect b="b" l="l" r="r" t="t"/>
              <a:pathLst>
                <a:path extrusionOk="0" h="6882" w="7005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55"/>
          <p:cNvGrpSpPr/>
          <p:nvPr/>
        </p:nvGrpSpPr>
        <p:grpSpPr>
          <a:xfrm>
            <a:off x="2855215" y="2335495"/>
            <a:ext cx="1303425" cy="1310362"/>
            <a:chOff x="3095745" y="3805393"/>
            <a:chExt cx="352840" cy="354717"/>
          </a:xfrm>
        </p:grpSpPr>
        <p:sp>
          <p:nvSpPr>
            <p:cNvPr id="546" name="Google Shape;546;p55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5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5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55"/>
          <p:cNvGrpSpPr/>
          <p:nvPr/>
        </p:nvGrpSpPr>
        <p:grpSpPr>
          <a:xfrm>
            <a:off x="5178917" y="2338100"/>
            <a:ext cx="1303411" cy="1305138"/>
            <a:chOff x="3510335" y="2892499"/>
            <a:chExt cx="360726" cy="361204"/>
          </a:xfrm>
        </p:grpSpPr>
        <p:sp>
          <p:nvSpPr>
            <p:cNvPr id="553" name="Google Shape;553;p55"/>
            <p:cNvSpPr/>
            <p:nvPr/>
          </p:nvSpPr>
          <p:spPr>
            <a:xfrm>
              <a:off x="3511864" y="2892499"/>
              <a:ext cx="359197" cy="358751"/>
            </a:xfrm>
            <a:custGeom>
              <a:rect b="b" l="l" r="r" t="t"/>
              <a:pathLst>
                <a:path extrusionOk="0" h="11262" w="11276">
                  <a:moveTo>
                    <a:pt x="2035" y="8898"/>
                  </a:moveTo>
                  <a:cubicBezTo>
                    <a:pt x="2132" y="8898"/>
                    <a:pt x="2227" y="8934"/>
                    <a:pt x="2298" y="9005"/>
                  </a:cubicBezTo>
                  <a:cubicBezTo>
                    <a:pt x="2453" y="9160"/>
                    <a:pt x="2453" y="9398"/>
                    <a:pt x="2298" y="9541"/>
                  </a:cubicBezTo>
                  <a:cubicBezTo>
                    <a:pt x="2227" y="9618"/>
                    <a:pt x="2132" y="9657"/>
                    <a:pt x="2035" y="9657"/>
                  </a:cubicBezTo>
                  <a:cubicBezTo>
                    <a:pt x="1938" y="9657"/>
                    <a:pt x="1840" y="9618"/>
                    <a:pt x="1763" y="9541"/>
                  </a:cubicBezTo>
                  <a:cubicBezTo>
                    <a:pt x="1620" y="9398"/>
                    <a:pt x="1620" y="9160"/>
                    <a:pt x="1763" y="9005"/>
                  </a:cubicBezTo>
                  <a:cubicBezTo>
                    <a:pt x="1840" y="8934"/>
                    <a:pt x="1938" y="8898"/>
                    <a:pt x="2035" y="8898"/>
                  </a:cubicBezTo>
                  <a:close/>
                  <a:moveTo>
                    <a:pt x="10477" y="1"/>
                  </a:moveTo>
                  <a:cubicBezTo>
                    <a:pt x="10261" y="1"/>
                    <a:pt x="10042" y="82"/>
                    <a:pt x="9871" y="254"/>
                  </a:cubicBezTo>
                  <a:lnTo>
                    <a:pt x="6882" y="3243"/>
                  </a:lnTo>
                  <a:cubicBezTo>
                    <a:pt x="6716" y="3196"/>
                    <a:pt x="6544" y="3172"/>
                    <a:pt x="6368" y="3172"/>
                  </a:cubicBezTo>
                  <a:cubicBezTo>
                    <a:pt x="6053" y="3172"/>
                    <a:pt x="5727" y="3249"/>
                    <a:pt x="5406" y="3409"/>
                  </a:cubicBezTo>
                  <a:cubicBezTo>
                    <a:pt x="5204" y="3516"/>
                    <a:pt x="4668" y="3766"/>
                    <a:pt x="4013" y="4040"/>
                  </a:cubicBezTo>
                  <a:cubicBezTo>
                    <a:pt x="3906" y="4076"/>
                    <a:pt x="3858" y="4195"/>
                    <a:pt x="3906" y="4290"/>
                  </a:cubicBezTo>
                  <a:cubicBezTo>
                    <a:pt x="3942" y="4371"/>
                    <a:pt x="4017" y="4411"/>
                    <a:pt x="4088" y="4411"/>
                  </a:cubicBezTo>
                  <a:cubicBezTo>
                    <a:pt x="4112" y="4411"/>
                    <a:pt x="4135" y="4406"/>
                    <a:pt x="4156" y="4398"/>
                  </a:cubicBezTo>
                  <a:cubicBezTo>
                    <a:pt x="4834" y="4124"/>
                    <a:pt x="5382" y="3862"/>
                    <a:pt x="5585" y="3755"/>
                  </a:cubicBezTo>
                  <a:cubicBezTo>
                    <a:pt x="5849" y="3621"/>
                    <a:pt x="6112" y="3561"/>
                    <a:pt x="6358" y="3561"/>
                  </a:cubicBezTo>
                  <a:cubicBezTo>
                    <a:pt x="7385" y="3561"/>
                    <a:pt x="8130" y="4607"/>
                    <a:pt x="7573" y="5731"/>
                  </a:cubicBezTo>
                  <a:cubicBezTo>
                    <a:pt x="7418" y="6029"/>
                    <a:pt x="6930" y="7053"/>
                    <a:pt x="6573" y="8100"/>
                  </a:cubicBezTo>
                  <a:cubicBezTo>
                    <a:pt x="6454" y="8469"/>
                    <a:pt x="6358" y="8803"/>
                    <a:pt x="6299" y="9100"/>
                  </a:cubicBezTo>
                  <a:lnTo>
                    <a:pt x="2227" y="5017"/>
                  </a:lnTo>
                  <a:cubicBezTo>
                    <a:pt x="2572" y="4945"/>
                    <a:pt x="2965" y="4838"/>
                    <a:pt x="3418" y="4671"/>
                  </a:cubicBezTo>
                  <a:cubicBezTo>
                    <a:pt x="3525" y="4648"/>
                    <a:pt x="3584" y="4528"/>
                    <a:pt x="3537" y="4421"/>
                  </a:cubicBezTo>
                  <a:cubicBezTo>
                    <a:pt x="3509" y="4340"/>
                    <a:pt x="3434" y="4286"/>
                    <a:pt x="3352" y="4286"/>
                  </a:cubicBezTo>
                  <a:cubicBezTo>
                    <a:pt x="3326" y="4286"/>
                    <a:pt x="3300" y="4291"/>
                    <a:pt x="3275" y="4302"/>
                  </a:cubicBezTo>
                  <a:cubicBezTo>
                    <a:pt x="2656" y="4517"/>
                    <a:pt x="2203" y="4636"/>
                    <a:pt x="1870" y="4671"/>
                  </a:cubicBezTo>
                  <a:lnTo>
                    <a:pt x="1453" y="4255"/>
                  </a:lnTo>
                  <a:cubicBezTo>
                    <a:pt x="1298" y="4100"/>
                    <a:pt x="1090" y="4022"/>
                    <a:pt x="880" y="4022"/>
                  </a:cubicBezTo>
                  <a:cubicBezTo>
                    <a:pt x="670" y="4022"/>
                    <a:pt x="459" y="4100"/>
                    <a:pt x="298" y="4255"/>
                  </a:cubicBezTo>
                  <a:cubicBezTo>
                    <a:pt x="84" y="4481"/>
                    <a:pt x="1" y="4826"/>
                    <a:pt x="120" y="5136"/>
                  </a:cubicBezTo>
                  <a:cubicBezTo>
                    <a:pt x="157" y="5219"/>
                    <a:pt x="230" y="5266"/>
                    <a:pt x="311" y="5266"/>
                  </a:cubicBezTo>
                  <a:cubicBezTo>
                    <a:pt x="334" y="5266"/>
                    <a:pt x="358" y="5263"/>
                    <a:pt x="382" y="5255"/>
                  </a:cubicBezTo>
                  <a:cubicBezTo>
                    <a:pt x="489" y="5207"/>
                    <a:pt x="524" y="5112"/>
                    <a:pt x="501" y="5005"/>
                  </a:cubicBezTo>
                  <a:cubicBezTo>
                    <a:pt x="379" y="4700"/>
                    <a:pt x="626" y="4433"/>
                    <a:pt x="894" y="4433"/>
                  </a:cubicBezTo>
                  <a:cubicBezTo>
                    <a:pt x="992" y="4433"/>
                    <a:pt x="1093" y="4469"/>
                    <a:pt x="1179" y="4552"/>
                  </a:cubicBezTo>
                  <a:lnTo>
                    <a:pt x="6799" y="10172"/>
                  </a:lnTo>
                  <a:cubicBezTo>
                    <a:pt x="6954" y="10327"/>
                    <a:pt x="6954" y="10601"/>
                    <a:pt x="6799" y="10744"/>
                  </a:cubicBezTo>
                  <a:cubicBezTo>
                    <a:pt x="6716" y="10827"/>
                    <a:pt x="6606" y="10869"/>
                    <a:pt x="6498" y="10869"/>
                  </a:cubicBezTo>
                  <a:cubicBezTo>
                    <a:pt x="6391" y="10869"/>
                    <a:pt x="6287" y="10827"/>
                    <a:pt x="6216" y="10744"/>
                  </a:cubicBezTo>
                  <a:lnTo>
                    <a:pt x="989" y="5529"/>
                  </a:lnTo>
                  <a:cubicBezTo>
                    <a:pt x="953" y="5487"/>
                    <a:pt x="902" y="5466"/>
                    <a:pt x="850" y="5466"/>
                  </a:cubicBezTo>
                  <a:cubicBezTo>
                    <a:pt x="798" y="5466"/>
                    <a:pt x="745" y="5487"/>
                    <a:pt x="703" y="5529"/>
                  </a:cubicBezTo>
                  <a:cubicBezTo>
                    <a:pt x="632" y="5600"/>
                    <a:pt x="632" y="5731"/>
                    <a:pt x="703" y="5802"/>
                  </a:cubicBezTo>
                  <a:lnTo>
                    <a:pt x="2977" y="8088"/>
                  </a:lnTo>
                  <a:lnTo>
                    <a:pt x="2441" y="8624"/>
                  </a:lnTo>
                  <a:cubicBezTo>
                    <a:pt x="2319" y="8551"/>
                    <a:pt x="2182" y="8513"/>
                    <a:pt x="2046" y="8513"/>
                  </a:cubicBezTo>
                  <a:cubicBezTo>
                    <a:pt x="1852" y="8513"/>
                    <a:pt x="1660" y="8589"/>
                    <a:pt x="1513" y="8743"/>
                  </a:cubicBezTo>
                  <a:cubicBezTo>
                    <a:pt x="1215" y="9041"/>
                    <a:pt x="1215" y="9541"/>
                    <a:pt x="1513" y="9839"/>
                  </a:cubicBezTo>
                  <a:cubicBezTo>
                    <a:pt x="1661" y="9987"/>
                    <a:pt x="1861" y="10062"/>
                    <a:pt x="2060" y="10062"/>
                  </a:cubicBezTo>
                  <a:cubicBezTo>
                    <a:pt x="2260" y="10062"/>
                    <a:pt x="2459" y="9987"/>
                    <a:pt x="2608" y="9839"/>
                  </a:cubicBezTo>
                  <a:cubicBezTo>
                    <a:pt x="2870" y="9589"/>
                    <a:pt x="2906" y="9196"/>
                    <a:pt x="2727" y="8898"/>
                  </a:cubicBezTo>
                  <a:lnTo>
                    <a:pt x="3263" y="8362"/>
                  </a:lnTo>
                  <a:lnTo>
                    <a:pt x="5930" y="11029"/>
                  </a:lnTo>
                  <a:cubicBezTo>
                    <a:pt x="6085" y="11184"/>
                    <a:pt x="6293" y="11261"/>
                    <a:pt x="6501" y="11261"/>
                  </a:cubicBezTo>
                  <a:cubicBezTo>
                    <a:pt x="6710" y="11261"/>
                    <a:pt x="6918" y="11184"/>
                    <a:pt x="7073" y="11029"/>
                  </a:cubicBezTo>
                  <a:cubicBezTo>
                    <a:pt x="7359" y="10696"/>
                    <a:pt x="7359" y="10184"/>
                    <a:pt x="7049" y="9874"/>
                  </a:cubicBezTo>
                  <a:lnTo>
                    <a:pt x="6632" y="9458"/>
                  </a:lnTo>
                  <a:cubicBezTo>
                    <a:pt x="6751" y="8529"/>
                    <a:pt x="7299" y="7136"/>
                    <a:pt x="7906" y="5910"/>
                  </a:cubicBezTo>
                  <a:cubicBezTo>
                    <a:pt x="8168" y="5421"/>
                    <a:pt x="8204" y="4898"/>
                    <a:pt x="8073" y="4433"/>
                  </a:cubicBezTo>
                  <a:lnTo>
                    <a:pt x="11109" y="1397"/>
                  </a:lnTo>
                  <a:cubicBezTo>
                    <a:pt x="11181" y="1314"/>
                    <a:pt x="11169" y="1195"/>
                    <a:pt x="11097" y="1123"/>
                  </a:cubicBezTo>
                  <a:cubicBezTo>
                    <a:pt x="11055" y="1086"/>
                    <a:pt x="11008" y="1070"/>
                    <a:pt x="10963" y="1070"/>
                  </a:cubicBezTo>
                  <a:cubicBezTo>
                    <a:pt x="10906" y="1070"/>
                    <a:pt x="10851" y="1095"/>
                    <a:pt x="10811" y="1135"/>
                  </a:cubicBezTo>
                  <a:cubicBezTo>
                    <a:pt x="10800" y="1147"/>
                    <a:pt x="10990" y="969"/>
                    <a:pt x="7906" y="4040"/>
                  </a:cubicBezTo>
                  <a:cubicBezTo>
                    <a:pt x="7763" y="3778"/>
                    <a:pt x="7537" y="3564"/>
                    <a:pt x="7275" y="3409"/>
                  </a:cubicBezTo>
                  <a:lnTo>
                    <a:pt x="10157" y="528"/>
                  </a:lnTo>
                  <a:cubicBezTo>
                    <a:pt x="10248" y="437"/>
                    <a:pt x="10365" y="393"/>
                    <a:pt x="10480" y="393"/>
                  </a:cubicBezTo>
                  <a:cubicBezTo>
                    <a:pt x="10636" y="393"/>
                    <a:pt x="10789" y="473"/>
                    <a:pt x="10871" y="623"/>
                  </a:cubicBezTo>
                  <a:cubicBezTo>
                    <a:pt x="10912" y="690"/>
                    <a:pt x="10983" y="733"/>
                    <a:pt x="11054" y="733"/>
                  </a:cubicBezTo>
                  <a:cubicBezTo>
                    <a:pt x="11085" y="733"/>
                    <a:pt x="11116" y="725"/>
                    <a:pt x="11145" y="707"/>
                  </a:cubicBezTo>
                  <a:cubicBezTo>
                    <a:pt x="11228" y="647"/>
                    <a:pt x="11276" y="528"/>
                    <a:pt x="11216" y="433"/>
                  </a:cubicBezTo>
                  <a:cubicBezTo>
                    <a:pt x="11058" y="152"/>
                    <a:pt x="10770" y="1"/>
                    <a:pt x="10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3510335" y="2959936"/>
              <a:ext cx="176413" cy="43291"/>
            </a:xfrm>
            <a:custGeom>
              <a:rect b="b" l="l" r="r" t="t"/>
              <a:pathLst>
                <a:path extrusionOk="0" h="1359" w="5538">
                  <a:moveTo>
                    <a:pt x="3439" y="0"/>
                  </a:moveTo>
                  <a:cubicBezTo>
                    <a:pt x="2239" y="0"/>
                    <a:pt x="999" y="350"/>
                    <a:pt x="96" y="995"/>
                  </a:cubicBezTo>
                  <a:cubicBezTo>
                    <a:pt x="13" y="1054"/>
                    <a:pt x="1" y="1185"/>
                    <a:pt x="60" y="1280"/>
                  </a:cubicBezTo>
                  <a:cubicBezTo>
                    <a:pt x="96" y="1330"/>
                    <a:pt x="156" y="1358"/>
                    <a:pt x="217" y="1358"/>
                  </a:cubicBezTo>
                  <a:cubicBezTo>
                    <a:pt x="259" y="1358"/>
                    <a:pt x="300" y="1345"/>
                    <a:pt x="334" y="1316"/>
                  </a:cubicBezTo>
                  <a:cubicBezTo>
                    <a:pt x="965" y="876"/>
                    <a:pt x="1787" y="578"/>
                    <a:pt x="2656" y="459"/>
                  </a:cubicBezTo>
                  <a:cubicBezTo>
                    <a:pt x="2927" y="424"/>
                    <a:pt x="3196" y="407"/>
                    <a:pt x="3459" y="407"/>
                  </a:cubicBezTo>
                  <a:cubicBezTo>
                    <a:pt x="4099" y="407"/>
                    <a:pt x="4708" y="510"/>
                    <a:pt x="5240" y="721"/>
                  </a:cubicBezTo>
                  <a:cubicBezTo>
                    <a:pt x="5258" y="729"/>
                    <a:pt x="5279" y="733"/>
                    <a:pt x="5300" y="733"/>
                  </a:cubicBezTo>
                  <a:cubicBezTo>
                    <a:pt x="5373" y="733"/>
                    <a:pt x="5453" y="687"/>
                    <a:pt x="5490" y="614"/>
                  </a:cubicBezTo>
                  <a:cubicBezTo>
                    <a:pt x="5537" y="506"/>
                    <a:pt x="5478" y="387"/>
                    <a:pt x="5383" y="352"/>
                  </a:cubicBezTo>
                  <a:cubicBezTo>
                    <a:pt x="4795" y="114"/>
                    <a:pt x="4123" y="0"/>
                    <a:pt x="34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3530435" y="2920213"/>
              <a:ext cx="133918" cy="35072"/>
            </a:xfrm>
            <a:custGeom>
              <a:rect b="b" l="l" r="r" t="t"/>
              <a:pathLst>
                <a:path extrusionOk="0" h="1101" w="4204">
                  <a:moveTo>
                    <a:pt x="2585" y="0"/>
                  </a:moveTo>
                  <a:cubicBezTo>
                    <a:pt x="1695" y="0"/>
                    <a:pt x="780" y="258"/>
                    <a:pt x="108" y="741"/>
                  </a:cubicBezTo>
                  <a:cubicBezTo>
                    <a:pt x="13" y="801"/>
                    <a:pt x="1" y="932"/>
                    <a:pt x="60" y="1027"/>
                  </a:cubicBezTo>
                  <a:cubicBezTo>
                    <a:pt x="95" y="1076"/>
                    <a:pt x="158" y="1100"/>
                    <a:pt x="221" y="1100"/>
                  </a:cubicBezTo>
                  <a:cubicBezTo>
                    <a:pt x="266" y="1100"/>
                    <a:pt x="311" y="1088"/>
                    <a:pt x="346" y="1063"/>
                  </a:cubicBezTo>
                  <a:cubicBezTo>
                    <a:pt x="955" y="637"/>
                    <a:pt x="1801" y="405"/>
                    <a:pt x="2613" y="405"/>
                  </a:cubicBezTo>
                  <a:cubicBezTo>
                    <a:pt x="3071" y="405"/>
                    <a:pt x="3519" y="479"/>
                    <a:pt x="3906" y="634"/>
                  </a:cubicBezTo>
                  <a:cubicBezTo>
                    <a:pt x="3925" y="642"/>
                    <a:pt x="3945" y="646"/>
                    <a:pt x="3966" y="646"/>
                  </a:cubicBezTo>
                  <a:cubicBezTo>
                    <a:pt x="4039" y="646"/>
                    <a:pt x="4119" y="599"/>
                    <a:pt x="4156" y="515"/>
                  </a:cubicBezTo>
                  <a:cubicBezTo>
                    <a:pt x="4204" y="408"/>
                    <a:pt x="4144" y="289"/>
                    <a:pt x="4049" y="265"/>
                  </a:cubicBezTo>
                  <a:cubicBezTo>
                    <a:pt x="3604" y="86"/>
                    <a:pt x="3099" y="0"/>
                    <a:pt x="2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5"/>
            <p:cNvSpPr/>
            <p:nvPr/>
          </p:nvSpPr>
          <p:spPr>
            <a:xfrm>
              <a:off x="3761416" y="3078787"/>
              <a:ext cx="53134" cy="174916"/>
            </a:xfrm>
            <a:custGeom>
              <a:rect b="b" l="l" r="r" t="t"/>
              <a:pathLst>
                <a:path extrusionOk="0" h="5491" w="1668">
                  <a:moveTo>
                    <a:pt x="830" y="1"/>
                  </a:moveTo>
                  <a:cubicBezTo>
                    <a:pt x="807" y="1"/>
                    <a:pt x="784" y="5"/>
                    <a:pt x="763" y="14"/>
                  </a:cubicBezTo>
                  <a:cubicBezTo>
                    <a:pt x="656" y="62"/>
                    <a:pt x="608" y="181"/>
                    <a:pt x="656" y="276"/>
                  </a:cubicBezTo>
                  <a:cubicBezTo>
                    <a:pt x="953" y="1002"/>
                    <a:pt x="1061" y="1919"/>
                    <a:pt x="918" y="2848"/>
                  </a:cubicBezTo>
                  <a:cubicBezTo>
                    <a:pt x="799" y="3717"/>
                    <a:pt x="501" y="4550"/>
                    <a:pt x="60" y="5169"/>
                  </a:cubicBezTo>
                  <a:cubicBezTo>
                    <a:pt x="1" y="5253"/>
                    <a:pt x="13" y="5372"/>
                    <a:pt x="108" y="5443"/>
                  </a:cubicBezTo>
                  <a:cubicBezTo>
                    <a:pt x="136" y="5476"/>
                    <a:pt x="174" y="5491"/>
                    <a:pt x="213" y="5491"/>
                  </a:cubicBezTo>
                  <a:cubicBezTo>
                    <a:pt x="272" y="5491"/>
                    <a:pt x="334" y="5458"/>
                    <a:pt x="370" y="5407"/>
                  </a:cubicBezTo>
                  <a:cubicBezTo>
                    <a:pt x="1370" y="3991"/>
                    <a:pt x="1668" y="1740"/>
                    <a:pt x="1013" y="121"/>
                  </a:cubicBezTo>
                  <a:cubicBezTo>
                    <a:pt x="977" y="41"/>
                    <a:pt x="901" y="1"/>
                    <a:pt x="8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3809230" y="3100990"/>
              <a:ext cx="42877" cy="132326"/>
            </a:xfrm>
            <a:custGeom>
              <a:rect b="b" l="l" r="r" t="t"/>
              <a:pathLst>
                <a:path extrusionOk="0" h="4154" w="1346">
                  <a:moveTo>
                    <a:pt x="674" y="1"/>
                  </a:moveTo>
                  <a:cubicBezTo>
                    <a:pt x="647" y="1"/>
                    <a:pt x="620" y="7"/>
                    <a:pt x="595" y="19"/>
                  </a:cubicBezTo>
                  <a:cubicBezTo>
                    <a:pt x="488" y="67"/>
                    <a:pt x="452" y="186"/>
                    <a:pt x="488" y="269"/>
                  </a:cubicBezTo>
                  <a:cubicBezTo>
                    <a:pt x="929" y="1365"/>
                    <a:pt x="750" y="2877"/>
                    <a:pt x="60" y="3829"/>
                  </a:cubicBezTo>
                  <a:cubicBezTo>
                    <a:pt x="0" y="3925"/>
                    <a:pt x="24" y="4044"/>
                    <a:pt x="107" y="4115"/>
                  </a:cubicBezTo>
                  <a:cubicBezTo>
                    <a:pt x="134" y="4142"/>
                    <a:pt x="170" y="4153"/>
                    <a:pt x="209" y="4153"/>
                  </a:cubicBezTo>
                  <a:cubicBezTo>
                    <a:pt x="273" y="4153"/>
                    <a:pt x="344" y="4120"/>
                    <a:pt x="381" y="4068"/>
                  </a:cubicBezTo>
                  <a:cubicBezTo>
                    <a:pt x="1119" y="3008"/>
                    <a:pt x="1345" y="1341"/>
                    <a:pt x="857" y="127"/>
                  </a:cubicBezTo>
                  <a:cubicBezTo>
                    <a:pt x="822" y="48"/>
                    <a:pt x="748" y="1"/>
                    <a:pt x="6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55"/>
          <p:cNvSpPr/>
          <p:nvPr/>
        </p:nvSpPr>
        <p:spPr>
          <a:xfrm>
            <a:off x="6544396" y="2617475"/>
            <a:ext cx="809100" cy="6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" name="Google Shape;559;p55"/>
          <p:cNvGrpSpPr/>
          <p:nvPr/>
        </p:nvGrpSpPr>
        <p:grpSpPr>
          <a:xfrm>
            <a:off x="7502612" y="2280425"/>
            <a:ext cx="1303413" cy="1297809"/>
            <a:chOff x="3996113" y="4291176"/>
            <a:chExt cx="336512" cy="335048"/>
          </a:xfrm>
        </p:grpSpPr>
        <p:sp>
          <p:nvSpPr>
            <p:cNvPr id="560" name="Google Shape;560;p55"/>
            <p:cNvSpPr/>
            <p:nvPr/>
          </p:nvSpPr>
          <p:spPr>
            <a:xfrm>
              <a:off x="4082143" y="4323386"/>
              <a:ext cx="111810" cy="219833"/>
            </a:xfrm>
            <a:custGeom>
              <a:rect b="b" l="l" r="r" t="t"/>
              <a:pathLst>
                <a:path extrusionOk="0" h="6907" w="3513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5"/>
            <p:cNvSpPr/>
            <p:nvPr/>
          </p:nvSpPr>
          <p:spPr>
            <a:xfrm>
              <a:off x="4226894" y="4523485"/>
              <a:ext cx="52324" cy="51942"/>
            </a:xfrm>
            <a:custGeom>
              <a:rect b="b" l="l" r="r" t="t"/>
              <a:pathLst>
                <a:path extrusionOk="0" h="1632" w="1644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5"/>
            <p:cNvSpPr/>
            <p:nvPr/>
          </p:nvSpPr>
          <p:spPr>
            <a:xfrm>
              <a:off x="3996113" y="4291176"/>
              <a:ext cx="336512" cy="335048"/>
            </a:xfrm>
            <a:custGeom>
              <a:rect b="b" l="l" r="r" t="t"/>
              <a:pathLst>
                <a:path extrusionOk="0" h="10527" w="10573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55"/>
          <p:cNvSpPr txBox="1"/>
          <p:nvPr/>
        </p:nvSpPr>
        <p:spPr>
          <a:xfrm>
            <a:off x="6925363" y="3581200"/>
            <a:ext cx="22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Pay only for the compute time you use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55"/>
          <p:cNvSpPr/>
          <p:nvPr/>
        </p:nvSpPr>
        <p:spPr>
          <a:xfrm rot="5400000">
            <a:off x="8229600" y="0"/>
            <a:ext cx="914400" cy="914400"/>
          </a:xfrm>
          <a:prstGeom prst="diagStrip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</a:t>
            </a:r>
            <a:endParaRPr/>
          </a:p>
        </p:txBody>
      </p:sp>
      <p:sp>
        <p:nvSpPr>
          <p:cNvPr id="571" name="Google Shape;571;p56"/>
          <p:cNvSpPr txBox="1"/>
          <p:nvPr/>
        </p:nvSpPr>
        <p:spPr>
          <a:xfrm>
            <a:off x="723075" y="1714663"/>
            <a:ext cx="4481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Acts as the "front door" for applications to access data, business logic, or functionality from your backend services.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Handles all the tasks involving: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including traffic management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- CORS support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- authorization and access control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- throttling and monitoring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- API version management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2" name="Google Shape;5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825" y="1883775"/>
            <a:ext cx="2294050" cy="24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Methods</a:t>
            </a:r>
            <a:endParaRPr/>
          </a:p>
        </p:txBody>
      </p:sp>
      <p:graphicFrame>
        <p:nvGraphicFramePr>
          <p:cNvPr id="579" name="Google Shape;579;p57"/>
          <p:cNvGraphicFramePr/>
          <p:nvPr/>
        </p:nvGraphicFramePr>
        <p:xfrm>
          <a:off x="5769200" y="2007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{4C712B4D-F945-4FA3-8F6E-B2ABD5B4B716}</a:tableStyleId>
              </a:tblPr>
              <a:tblGrid>
                <a:gridCol w="914575"/>
                <a:gridCol w="1000325"/>
                <a:gridCol w="10968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Method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CRUD Operation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Meaning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GET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Read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Read data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POST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Create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Insert data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PATCH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Update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Update data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DELETE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Delete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Delete data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80" name="Google Shape;5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25" y="1861063"/>
            <a:ext cx="5260401" cy="25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346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32"/>
          <p:cNvGrpSpPr/>
          <p:nvPr/>
        </p:nvGrpSpPr>
        <p:grpSpPr>
          <a:xfrm>
            <a:off x="384900" y="267300"/>
            <a:ext cx="8374200" cy="4412975"/>
            <a:chOff x="369150" y="324425"/>
            <a:chExt cx="8374200" cy="4412975"/>
          </a:xfrm>
        </p:grpSpPr>
        <p:sp>
          <p:nvSpPr>
            <p:cNvPr id="170" name="Google Shape;170;p32"/>
            <p:cNvSpPr/>
            <p:nvPr/>
          </p:nvSpPr>
          <p:spPr>
            <a:xfrm>
              <a:off x="369150" y="4688200"/>
              <a:ext cx="2810400" cy="4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400650" y="324650"/>
              <a:ext cx="8342700" cy="4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2"/>
            <p:cNvSpPr/>
            <p:nvPr/>
          </p:nvSpPr>
          <p:spPr>
            <a:xfrm rot="-5400000">
              <a:off x="-1806600" y="2500175"/>
              <a:ext cx="4400700" cy="4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2"/>
            <p:cNvSpPr/>
            <p:nvPr/>
          </p:nvSpPr>
          <p:spPr>
            <a:xfrm rot="-5400000">
              <a:off x="6516450" y="2509975"/>
              <a:ext cx="4404600" cy="4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5883750" y="4688200"/>
              <a:ext cx="2832000" cy="4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" name="Google Shape;1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212" y="3952775"/>
            <a:ext cx="2403574" cy="1201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/>
          <p:nvPr/>
        </p:nvSpPr>
        <p:spPr>
          <a:xfrm>
            <a:off x="3624500" y="1606700"/>
            <a:ext cx="4676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MLDA@EEE</a:t>
            </a:r>
            <a:endParaRPr sz="3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AY2022/23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32"/>
          <p:cNvSpPr/>
          <p:nvPr/>
        </p:nvSpPr>
        <p:spPr>
          <a:xfrm>
            <a:off x="867975" y="1879700"/>
            <a:ext cx="1768200" cy="18861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Container Registry (ECR)</a:t>
            </a:r>
            <a:endParaRPr/>
          </a:p>
        </p:txBody>
      </p:sp>
      <p:sp>
        <p:nvSpPr>
          <p:cNvPr id="593" name="Google Shape;593;p59"/>
          <p:cNvSpPr txBox="1"/>
          <p:nvPr>
            <p:ph idx="2" type="body"/>
          </p:nvPr>
        </p:nvSpPr>
        <p:spPr>
          <a:xfrm>
            <a:off x="3369800" y="2345750"/>
            <a:ext cx="4625700" cy="17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Push container images to Amazon ECR without installing or scaling infrastructure, and pull images using any management tool.</a:t>
            </a:r>
            <a:endParaRPr sz="1700"/>
          </a:p>
        </p:txBody>
      </p:sp>
      <p:pic>
        <p:nvPicPr>
          <p:cNvPr id="594" name="Google Shape;5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00" y="1704950"/>
            <a:ext cx="2577575" cy="25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Simple Storage Service (S3)</a:t>
            </a:r>
            <a:endParaRPr/>
          </a:p>
        </p:txBody>
      </p:sp>
      <p:pic>
        <p:nvPicPr>
          <p:cNvPr id="601" name="Google Shape;6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9425"/>
            <a:ext cx="8839200" cy="315158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0"/>
          <p:cNvSpPr/>
          <p:nvPr/>
        </p:nvSpPr>
        <p:spPr>
          <a:xfrm rot="5400000">
            <a:off x="8229600" y="0"/>
            <a:ext cx="914400" cy="914400"/>
          </a:xfrm>
          <a:prstGeom prst="diagStrip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IAM</a:t>
            </a:r>
            <a:endParaRPr/>
          </a:p>
        </p:txBody>
      </p:sp>
      <p:pic>
        <p:nvPicPr>
          <p:cNvPr id="609" name="Google Shape;6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77025"/>
            <a:ext cx="7983221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/>
          <p:nvPr/>
        </p:nvSpPr>
        <p:spPr>
          <a:xfrm rot="5400000">
            <a:off x="8229600" y="0"/>
            <a:ext cx="914400" cy="914400"/>
          </a:xfrm>
          <a:prstGeom prst="diagStrip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IAM policy</a:t>
            </a:r>
            <a:endParaRPr/>
          </a:p>
        </p:txBody>
      </p:sp>
      <p:sp>
        <p:nvSpPr>
          <p:cNvPr id="617" name="Google Shape;617;p62"/>
          <p:cNvSpPr txBox="1"/>
          <p:nvPr/>
        </p:nvSpPr>
        <p:spPr>
          <a:xfrm>
            <a:off x="701650" y="2023450"/>
            <a:ext cx="4481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An IAM policy is a document that grants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or denies permissions to AWS services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and resources.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Best practice: Follow the security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principle of least privilege.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8" name="Google Shape;6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125" y="1900338"/>
            <a:ext cx="20859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2"/>
          <p:cNvSpPr/>
          <p:nvPr/>
        </p:nvSpPr>
        <p:spPr>
          <a:xfrm rot="5400000">
            <a:off x="8229600" y="0"/>
            <a:ext cx="914400" cy="914400"/>
          </a:xfrm>
          <a:prstGeom prst="diagStrip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3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04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626" name="Google Shape;626;p63"/>
          <p:cNvSpPr txBox="1"/>
          <p:nvPr>
            <p:ph type="title"/>
          </p:nvPr>
        </p:nvSpPr>
        <p:spPr>
          <a:xfrm>
            <a:off x="311750" y="2162650"/>
            <a:ext cx="8642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Squada One"/>
                <a:ea typeface="Squada One"/>
                <a:cs typeface="Squada One"/>
                <a:sym typeface="Squada One"/>
              </a:rPr>
              <a:t>SageMaker Studio</a:t>
            </a:r>
            <a:endParaRPr sz="8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27" name="Google Shape;62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25" y="0"/>
            <a:ext cx="82039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Perspective</a:t>
            </a:r>
            <a:endParaRPr/>
          </a:p>
        </p:txBody>
      </p:sp>
      <p:pic>
        <p:nvPicPr>
          <p:cNvPr id="639" name="Google Shape;6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75" y="1432500"/>
            <a:ext cx="8317700" cy="34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</a:t>
            </a:r>
            <a:r>
              <a:rPr lang="en"/>
              <a:t>Perspective</a:t>
            </a:r>
            <a:endParaRPr/>
          </a:p>
        </p:txBody>
      </p:sp>
      <p:pic>
        <p:nvPicPr>
          <p:cNvPr id="646" name="Google Shape;6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38" y="1468050"/>
            <a:ext cx="6705375" cy="34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7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05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653" name="Google Shape;653;p67"/>
          <p:cNvSpPr txBox="1"/>
          <p:nvPr>
            <p:ph type="title"/>
          </p:nvPr>
        </p:nvSpPr>
        <p:spPr>
          <a:xfrm>
            <a:off x="311750" y="2162650"/>
            <a:ext cx="8642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Squada One"/>
                <a:ea typeface="Squada One"/>
                <a:cs typeface="Squada One"/>
                <a:sym typeface="Squada One"/>
              </a:rPr>
              <a:t>Demo + Hands-on</a:t>
            </a:r>
            <a:endParaRPr sz="8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54" name="Google Shape;65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Labelling Data</a:t>
            </a:r>
            <a:endParaRPr/>
          </a:p>
        </p:txBody>
      </p:sp>
      <p:sp>
        <p:nvSpPr>
          <p:cNvPr id="660" name="Google Shape;660;p68"/>
          <p:cNvSpPr txBox="1"/>
          <p:nvPr>
            <p:ph idx="1" type="body"/>
          </p:nvPr>
        </p:nvSpPr>
        <p:spPr>
          <a:xfrm>
            <a:off x="311700" y="1353300"/>
            <a:ext cx="84324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https://aws.amazon.com/getting-started/hands-on/machine-learning-tutorial-label-training-data/</a:t>
            </a:r>
            <a:endParaRPr/>
          </a:p>
        </p:txBody>
      </p:sp>
      <p:pic>
        <p:nvPicPr>
          <p:cNvPr id="661" name="Google Shape;66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62" y="1780175"/>
            <a:ext cx="8197125" cy="3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8"/>
          <p:cNvSpPr/>
          <p:nvPr/>
        </p:nvSpPr>
        <p:spPr>
          <a:xfrm>
            <a:off x="1553775" y="2314575"/>
            <a:ext cx="1146600" cy="142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560175" y="384525"/>
            <a:ext cx="77190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What we 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833238" y="2084050"/>
            <a:ext cx="2185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Listen to our workshops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33"/>
          <p:cNvSpPr txBox="1"/>
          <p:nvPr>
            <p:ph idx="2" type="subTitle"/>
          </p:nvPr>
        </p:nvSpPr>
        <p:spPr>
          <a:xfrm>
            <a:off x="833113" y="1710850"/>
            <a:ext cx="2185800" cy="31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b="0" lang="en" sz="955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</a:t>
            </a:r>
            <a:endParaRPr b="0" sz="955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Google Shape;185;p33"/>
          <p:cNvSpPr txBox="1"/>
          <p:nvPr>
            <p:ph idx="3" type="subTitle"/>
          </p:nvPr>
        </p:nvSpPr>
        <p:spPr>
          <a:xfrm>
            <a:off x="3510938" y="2084050"/>
            <a:ext cx="2185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Do projects that belong to yourselves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p33"/>
          <p:cNvSpPr txBox="1"/>
          <p:nvPr>
            <p:ph idx="4" type="subTitle"/>
          </p:nvPr>
        </p:nvSpPr>
        <p:spPr>
          <a:xfrm>
            <a:off x="3447313" y="1710850"/>
            <a:ext cx="2185800" cy="31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b="0" lang="en" sz="955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APPLY</a:t>
            </a:r>
            <a:endParaRPr b="0" sz="955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33"/>
          <p:cNvSpPr txBox="1"/>
          <p:nvPr>
            <p:ph idx="5" type="subTitle"/>
          </p:nvPr>
        </p:nvSpPr>
        <p:spPr>
          <a:xfrm>
            <a:off x="6125088" y="2084050"/>
            <a:ext cx="21858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Hear from the industry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33"/>
          <p:cNvSpPr txBox="1"/>
          <p:nvPr>
            <p:ph idx="6" type="subTitle"/>
          </p:nvPr>
        </p:nvSpPr>
        <p:spPr>
          <a:xfrm>
            <a:off x="6125088" y="1679975"/>
            <a:ext cx="2185800" cy="31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b="0" lang="en" sz="955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CONNECT</a:t>
            </a:r>
            <a:endParaRPr b="0" sz="955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89" name="Google Shape;189;p33"/>
          <p:cNvGrpSpPr/>
          <p:nvPr/>
        </p:nvGrpSpPr>
        <p:grpSpPr>
          <a:xfrm>
            <a:off x="1646448" y="1085962"/>
            <a:ext cx="559398" cy="536122"/>
            <a:chOff x="-1182750" y="3962900"/>
            <a:chExt cx="294575" cy="291450"/>
          </a:xfrm>
        </p:grpSpPr>
        <p:sp>
          <p:nvSpPr>
            <p:cNvPr id="190" name="Google Shape;190;p33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97" name="Google Shape;197;p33"/>
          <p:cNvGrpSpPr/>
          <p:nvPr/>
        </p:nvGrpSpPr>
        <p:grpSpPr>
          <a:xfrm>
            <a:off x="6938138" y="1055056"/>
            <a:ext cx="559429" cy="536135"/>
            <a:chOff x="4628325" y="3599825"/>
            <a:chExt cx="295400" cy="295375"/>
          </a:xfrm>
        </p:grpSpPr>
        <p:sp>
          <p:nvSpPr>
            <p:cNvPr id="198" name="Google Shape;198;p33"/>
            <p:cNvSpPr/>
            <p:nvPr/>
          </p:nvSpPr>
          <p:spPr>
            <a:xfrm>
              <a:off x="4679525" y="3686450"/>
              <a:ext cx="17350" cy="86675"/>
            </a:xfrm>
            <a:custGeom>
              <a:rect b="b" l="l" r="r" t="t"/>
              <a:pathLst>
                <a:path extrusionOk="0"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4854375" y="3686450"/>
              <a:ext cx="18150" cy="86675"/>
            </a:xfrm>
            <a:custGeom>
              <a:rect b="b" l="l" r="r" t="t"/>
              <a:pathLst>
                <a:path extrusionOk="0"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4679525" y="3790425"/>
              <a:ext cx="17350" cy="104000"/>
            </a:xfrm>
            <a:custGeom>
              <a:rect b="b" l="l" r="r" t="t"/>
              <a:pathLst>
                <a:path extrusionOk="0"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4854375" y="3790425"/>
              <a:ext cx="18150" cy="104000"/>
            </a:xfrm>
            <a:custGeom>
              <a:rect b="b" l="l" r="r" t="t"/>
              <a:pathLst>
                <a:path extrusionOk="0"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4628325" y="3686450"/>
              <a:ext cx="34675" cy="86675"/>
            </a:xfrm>
            <a:custGeom>
              <a:rect b="b" l="l" r="r" t="t"/>
              <a:pathLst>
                <a:path extrusionOk="0"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714975" y="3686450"/>
              <a:ext cx="122100" cy="86675"/>
            </a:xfrm>
            <a:custGeom>
              <a:rect b="b" l="l" r="r" t="t"/>
              <a:pathLst>
                <a:path extrusionOk="0"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4889025" y="3777825"/>
              <a:ext cx="34700" cy="117375"/>
            </a:xfrm>
            <a:custGeom>
              <a:rect b="b" l="l" r="r" t="t"/>
              <a:pathLst>
                <a:path extrusionOk="0"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4628325" y="3777825"/>
              <a:ext cx="34675" cy="116600"/>
            </a:xfrm>
            <a:custGeom>
              <a:rect b="b" l="l" r="r" t="t"/>
              <a:pathLst>
                <a:path extrusionOk="0"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4766950" y="379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4889025" y="3686450"/>
              <a:ext cx="34700" cy="86675"/>
            </a:xfrm>
            <a:custGeom>
              <a:rect b="b" l="l" r="r" t="t"/>
              <a:pathLst>
                <a:path extrusionOk="0"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4714975" y="3790425"/>
              <a:ext cx="122100" cy="104000"/>
            </a:xfrm>
            <a:custGeom>
              <a:rect b="b" l="l" r="r" t="t"/>
              <a:pathLst>
                <a:path extrusionOk="0"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4714175" y="3599825"/>
              <a:ext cx="122100" cy="69325"/>
            </a:xfrm>
            <a:custGeom>
              <a:rect b="b" l="l" r="r" t="t"/>
              <a:pathLst>
                <a:path extrusionOk="0"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210" name="Google Shape;210;p33"/>
          <p:cNvGrpSpPr/>
          <p:nvPr/>
        </p:nvGrpSpPr>
        <p:grpSpPr>
          <a:xfrm>
            <a:off x="4260499" y="1116840"/>
            <a:ext cx="559414" cy="536111"/>
            <a:chOff x="-1592325" y="3957400"/>
            <a:chExt cx="293025" cy="277275"/>
          </a:xfrm>
        </p:grpSpPr>
        <p:sp>
          <p:nvSpPr>
            <p:cNvPr id="211" name="Google Shape;211;p33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215" name="Google Shape;215;p33"/>
          <p:cNvGrpSpPr/>
          <p:nvPr/>
        </p:nvGrpSpPr>
        <p:grpSpPr>
          <a:xfrm>
            <a:off x="465117" y="2787570"/>
            <a:ext cx="3112749" cy="1501708"/>
            <a:chOff x="274398" y="2703376"/>
            <a:chExt cx="3786799" cy="1878779"/>
          </a:xfrm>
        </p:grpSpPr>
        <p:pic>
          <p:nvPicPr>
            <p:cNvPr id="216" name="Google Shape;21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6937" y="2703376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0335" y="2703376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22224" y="3010127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4062" y="3279502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33983" y="3010127"/>
              <a:ext cx="1018827" cy="1098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26196" y="3287229"/>
              <a:ext cx="1018824" cy="108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4398" y="2703376"/>
              <a:ext cx="1033356" cy="1083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0772" y="2994670"/>
              <a:ext cx="1018829" cy="108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3"/>
            <p:cNvPicPr preferRelativeResize="0"/>
            <p:nvPr/>
          </p:nvPicPr>
          <p:blipFill rotWithShape="1">
            <a:blip r:embed="rId11">
              <a:alphaModFix/>
            </a:blip>
            <a:srcRect b="19858" l="0" r="0" t="0"/>
            <a:stretch/>
          </p:blipFill>
          <p:spPr>
            <a:xfrm>
              <a:off x="830260" y="3256340"/>
              <a:ext cx="1001255" cy="1098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027833" y="3483304"/>
              <a:ext cx="1033363" cy="10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99250" y="3483304"/>
              <a:ext cx="1033363" cy="10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942112" y="3483301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33"/>
          <p:cNvGrpSpPr/>
          <p:nvPr/>
        </p:nvGrpSpPr>
        <p:grpSpPr>
          <a:xfrm>
            <a:off x="4023113" y="2881225"/>
            <a:ext cx="1656750" cy="1849898"/>
            <a:chOff x="4023113" y="2881225"/>
            <a:chExt cx="1656750" cy="1849898"/>
          </a:xfrm>
        </p:grpSpPr>
        <p:pic>
          <p:nvPicPr>
            <p:cNvPr id="229" name="Google Shape;229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023113" y="2881225"/>
              <a:ext cx="1048180" cy="1482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322744" y="3019050"/>
              <a:ext cx="1048183" cy="148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616317" y="3226544"/>
              <a:ext cx="1063547" cy="1504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3"/>
          <p:cNvGrpSpPr/>
          <p:nvPr/>
        </p:nvGrpSpPr>
        <p:grpSpPr>
          <a:xfrm>
            <a:off x="6188649" y="2528050"/>
            <a:ext cx="2687927" cy="2327780"/>
            <a:chOff x="6188649" y="2528050"/>
            <a:chExt cx="2687927" cy="2327780"/>
          </a:xfrm>
        </p:grpSpPr>
        <p:pic>
          <p:nvPicPr>
            <p:cNvPr id="233" name="Google Shape;233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188649" y="2528050"/>
              <a:ext cx="1197424" cy="1991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006636" y="2936649"/>
              <a:ext cx="1381524" cy="88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292774" y="3569737"/>
              <a:ext cx="1381524" cy="777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495050" y="4078725"/>
              <a:ext cx="1381526" cy="77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624858" y="48156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Resource - </a:t>
            </a:r>
            <a:r>
              <a:rPr lang="en" sz="2022" u="sng">
                <a:solidFill>
                  <a:srgbClr val="A2C4C9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https://github.com/leephilipx/workshops</a:t>
            </a:r>
            <a:endParaRPr sz="2022">
              <a:solidFill>
                <a:srgbClr val="A2C4C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9" name="Google Shape;66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74" y="1457000"/>
            <a:ext cx="8268450" cy="34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9"/>
          <p:cNvSpPr txBox="1"/>
          <p:nvPr/>
        </p:nvSpPr>
        <p:spPr>
          <a:xfrm>
            <a:off x="1243025" y="2775350"/>
            <a:ext cx="16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69"/>
          <p:cNvSpPr/>
          <p:nvPr/>
        </p:nvSpPr>
        <p:spPr>
          <a:xfrm>
            <a:off x="1264450" y="2775350"/>
            <a:ext cx="1500300" cy="19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0"/>
          <p:cNvSpPr txBox="1"/>
          <p:nvPr>
            <p:ph type="title"/>
          </p:nvPr>
        </p:nvSpPr>
        <p:spPr>
          <a:xfrm>
            <a:off x="311750" y="1083075"/>
            <a:ext cx="10086300" cy="16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500">
                <a:solidFill>
                  <a:srgbClr val="FF9900"/>
                </a:solidFill>
                <a:latin typeface="Squada One"/>
                <a:ea typeface="Squada One"/>
                <a:cs typeface="Squada One"/>
                <a:sym typeface="Squada One"/>
              </a:rPr>
              <a:t>Hands-on Session</a:t>
            </a:r>
            <a:endParaRPr sz="8500">
              <a:solidFill>
                <a:srgbClr val="FF9900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678" name="Google Shape;678;p70"/>
          <p:cNvGrpSpPr/>
          <p:nvPr/>
        </p:nvGrpSpPr>
        <p:grpSpPr>
          <a:xfrm>
            <a:off x="6956596" y="2742673"/>
            <a:ext cx="1238082" cy="1238160"/>
            <a:chOff x="1308631" y="1507830"/>
            <a:chExt cx="350166" cy="350198"/>
          </a:xfrm>
        </p:grpSpPr>
        <p:sp>
          <p:nvSpPr>
            <p:cNvPr id="679" name="Google Shape;679;p70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0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0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0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r>
              <a:rPr lang="en"/>
              <a:t>: Training the Model</a:t>
            </a:r>
            <a:endParaRPr/>
          </a:p>
        </p:txBody>
      </p:sp>
      <p:sp>
        <p:nvSpPr>
          <p:cNvPr id="689" name="Google Shape;689;p71"/>
          <p:cNvSpPr txBox="1"/>
          <p:nvPr>
            <p:ph idx="1" type="body"/>
          </p:nvPr>
        </p:nvSpPr>
        <p:spPr>
          <a:xfrm>
            <a:off x="311700" y="1353300"/>
            <a:ext cx="84324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https://aws.amazon.com/getting-started/hands-on/machine-learning-tutorial-label-training-data/</a:t>
            </a:r>
            <a:endParaRPr/>
          </a:p>
        </p:txBody>
      </p:sp>
      <p:pic>
        <p:nvPicPr>
          <p:cNvPr id="690" name="Google Shape;69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62" y="1780175"/>
            <a:ext cx="8197125" cy="3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1"/>
          <p:cNvSpPr/>
          <p:nvPr/>
        </p:nvSpPr>
        <p:spPr>
          <a:xfrm>
            <a:off x="2797000" y="2314575"/>
            <a:ext cx="3882300" cy="142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Model</a:t>
            </a:r>
            <a:endParaRPr/>
          </a:p>
        </p:txBody>
      </p:sp>
      <p:sp>
        <p:nvSpPr>
          <p:cNvPr id="698" name="Google Shape;698;p7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Under the Hood</a:t>
            </a:r>
            <a:endParaRPr sz="1700"/>
          </a:p>
        </p:txBody>
      </p:sp>
      <p:pic>
        <p:nvPicPr>
          <p:cNvPr id="699" name="Google Shape;6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922" y="414588"/>
            <a:ext cx="5104678" cy="431432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r>
              <a:rPr lang="en"/>
              <a:t>: Endpoint Deployment</a:t>
            </a:r>
            <a:endParaRPr/>
          </a:p>
        </p:txBody>
      </p:sp>
      <p:sp>
        <p:nvSpPr>
          <p:cNvPr id="706" name="Google Shape;706;p73"/>
          <p:cNvSpPr txBox="1"/>
          <p:nvPr>
            <p:ph idx="1" type="body"/>
          </p:nvPr>
        </p:nvSpPr>
        <p:spPr>
          <a:xfrm>
            <a:off x="311700" y="1353300"/>
            <a:ext cx="84324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https://aws.amazon.com/getting-started/hands-on/machine-learning-tutorial-label-training-data/</a:t>
            </a:r>
            <a:endParaRPr/>
          </a:p>
        </p:txBody>
      </p:sp>
      <p:pic>
        <p:nvPicPr>
          <p:cNvPr id="707" name="Google Shape;70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62" y="1780175"/>
            <a:ext cx="8197125" cy="3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6825500" y="2314575"/>
            <a:ext cx="1755300" cy="142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r>
              <a:rPr lang="en"/>
              <a:t>: Training &amp; Deploying a Model</a:t>
            </a:r>
            <a:endParaRPr/>
          </a:p>
        </p:txBody>
      </p:sp>
      <p:pic>
        <p:nvPicPr>
          <p:cNvPr id="715" name="Google Shape;71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75" y="1854824"/>
            <a:ext cx="8040899" cy="25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5"/>
          <p:cNvSpPr txBox="1"/>
          <p:nvPr>
            <p:ph type="title"/>
          </p:nvPr>
        </p:nvSpPr>
        <p:spPr>
          <a:xfrm>
            <a:off x="311750" y="1083075"/>
            <a:ext cx="10086300" cy="16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500">
                <a:solidFill>
                  <a:srgbClr val="FF9900"/>
                </a:solidFill>
                <a:latin typeface="Squada One"/>
                <a:ea typeface="Squada One"/>
                <a:cs typeface="Squada One"/>
                <a:sym typeface="Squada One"/>
              </a:rPr>
              <a:t>Hands-on Session</a:t>
            </a:r>
            <a:endParaRPr sz="8500">
              <a:solidFill>
                <a:srgbClr val="FF9900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722" name="Google Shape;722;p75"/>
          <p:cNvGrpSpPr/>
          <p:nvPr/>
        </p:nvGrpSpPr>
        <p:grpSpPr>
          <a:xfrm>
            <a:off x="6956596" y="2742673"/>
            <a:ext cx="1238082" cy="1238160"/>
            <a:chOff x="1308631" y="1507830"/>
            <a:chExt cx="350166" cy="350198"/>
          </a:xfrm>
        </p:grpSpPr>
        <p:sp>
          <p:nvSpPr>
            <p:cNvPr id="723" name="Google Shape;723;p75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5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5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5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" name="Google Shape;72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6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06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733" name="Google Shape;733;p76"/>
          <p:cNvSpPr txBox="1"/>
          <p:nvPr>
            <p:ph type="title"/>
          </p:nvPr>
        </p:nvSpPr>
        <p:spPr>
          <a:xfrm>
            <a:off x="311750" y="2162650"/>
            <a:ext cx="8642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Squada One"/>
                <a:ea typeface="Squada One"/>
                <a:cs typeface="Squada One"/>
                <a:sym typeface="Squada One"/>
              </a:rPr>
              <a:t>Sample Architectures</a:t>
            </a:r>
            <a:endParaRPr sz="8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34" name="Google Shape;73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Search Application</a:t>
            </a:r>
            <a:endParaRPr/>
          </a:p>
        </p:txBody>
      </p:sp>
      <p:sp>
        <p:nvSpPr>
          <p:cNvPr id="740" name="Google Shape;740;p77"/>
          <p:cNvSpPr txBox="1"/>
          <p:nvPr>
            <p:ph idx="2" type="body"/>
          </p:nvPr>
        </p:nvSpPr>
        <p:spPr>
          <a:xfrm>
            <a:off x="5754325" y="1660963"/>
            <a:ext cx="3078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https://aws.amazon.com/blogs/machine-learning/building-a-visual-search-application-with-amazon-sagemaker-and-amazon-es/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API Gateway: Extra Setup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API Authentication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Rate-limiting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Resource monitoring</a:t>
            </a:r>
            <a:endParaRPr/>
          </a:p>
        </p:txBody>
      </p:sp>
      <p:pic>
        <p:nvPicPr>
          <p:cNvPr id="741" name="Google Shape;74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00" y="1416338"/>
            <a:ext cx="4527600" cy="356548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have a Docker image?</a:t>
            </a:r>
            <a:endParaRPr/>
          </a:p>
        </p:txBody>
      </p:sp>
      <p:pic>
        <p:nvPicPr>
          <p:cNvPr id="748" name="Google Shape;7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2105825"/>
            <a:ext cx="83343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8"/>
          <p:cNvSpPr txBox="1"/>
          <p:nvPr>
            <p:ph idx="1" type="body"/>
          </p:nvPr>
        </p:nvSpPr>
        <p:spPr>
          <a:xfrm>
            <a:off x="355825" y="1435150"/>
            <a:ext cx="84324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305" u="sng">
                <a:solidFill>
                  <a:schemeClr val="hlink"/>
                </a:solidFill>
                <a:hlinkClick r:id="rId4"/>
              </a:rPr>
              <a:t>https://medium.com/@info_91596/deploying-a-custom-machine-learning-model-as-rest-api-with-aws-sagemaker-7216ba600504</a:t>
            </a:r>
            <a:endParaRPr sz="1305"/>
          </a:p>
        </p:txBody>
      </p:sp>
      <p:sp>
        <p:nvSpPr>
          <p:cNvPr id="750" name="Google Shape;75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4"/>
          <p:cNvGrpSpPr/>
          <p:nvPr/>
        </p:nvGrpSpPr>
        <p:grpSpPr>
          <a:xfrm>
            <a:off x="2337245" y="3636780"/>
            <a:ext cx="6545937" cy="1001954"/>
            <a:chOff x="2337245" y="3636780"/>
            <a:chExt cx="6545937" cy="1001954"/>
          </a:xfrm>
        </p:grpSpPr>
        <p:sp>
          <p:nvSpPr>
            <p:cNvPr id="243" name="Google Shape;243;p34"/>
            <p:cNvSpPr txBox="1"/>
            <p:nvPr/>
          </p:nvSpPr>
          <p:spPr>
            <a:xfrm>
              <a:off x="6045183" y="3647537"/>
              <a:ext cx="28380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Industrial Connections</a:t>
              </a:r>
              <a:endParaRPr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Sponsors &amp; Partners</a:t>
              </a:r>
              <a:endParaRPr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244" name="Google Shape;244;p34"/>
            <p:cNvGrpSpPr/>
            <p:nvPr/>
          </p:nvGrpSpPr>
          <p:grpSpPr>
            <a:xfrm>
              <a:off x="2337245" y="3636780"/>
              <a:ext cx="3550449" cy="1001954"/>
              <a:chOff x="499675" y="3002300"/>
              <a:chExt cx="4576500" cy="1111800"/>
            </a:xfrm>
          </p:grpSpPr>
          <p:sp>
            <p:nvSpPr>
              <p:cNvPr id="245" name="Google Shape;245;p34"/>
              <p:cNvSpPr/>
              <p:nvPr/>
            </p:nvSpPr>
            <p:spPr>
              <a:xfrm>
                <a:off x="499675" y="3002300"/>
                <a:ext cx="4576500" cy="11118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6" name="Google Shape;246;p34"/>
              <p:cNvGrpSpPr/>
              <p:nvPr/>
            </p:nvGrpSpPr>
            <p:grpSpPr>
              <a:xfrm>
                <a:off x="605578" y="3024575"/>
                <a:ext cx="4371065" cy="1023056"/>
                <a:chOff x="605578" y="3024575"/>
                <a:chExt cx="4371065" cy="1023056"/>
              </a:xfrm>
            </p:grpSpPr>
            <p:sp>
              <p:nvSpPr>
                <p:cNvPr id="247" name="Google Shape;247;p34"/>
                <p:cNvSpPr txBox="1"/>
                <p:nvPr/>
              </p:nvSpPr>
              <p:spPr>
                <a:xfrm>
                  <a:off x="712981" y="3024575"/>
                  <a:ext cx="2062200" cy="33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rmAutofit fontScale="32500" lnSpcReduction="20000"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80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248" name="Google Shape;248;p3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658089" y="3377018"/>
                  <a:ext cx="341860" cy="2464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9" name="Google Shape;249;p3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28823" y="3124690"/>
                  <a:ext cx="323168" cy="466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0" name="Google Shape;250;p3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31335" l="0" r="0" t="26197"/>
                <a:stretch/>
              </p:blipFill>
              <p:spPr>
                <a:xfrm>
                  <a:off x="2837025" y="3456329"/>
                  <a:ext cx="688861" cy="2857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1" name="Google Shape;251;p3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078506" y="3124696"/>
                  <a:ext cx="682176" cy="2464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2" name="Google Shape;252;p3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05578" y="3772260"/>
                  <a:ext cx="682175" cy="1872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3" name="Google Shape;253;p34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976884" y="3107762"/>
                  <a:ext cx="952643" cy="166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4" name="Google Shape;254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1463563" y="3828410"/>
                  <a:ext cx="753534" cy="201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5" name="Google Shape;255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3066615" y="3818126"/>
                  <a:ext cx="924115" cy="166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6" name="Google Shape;256;p34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19212" l="5754" r="7190" t="21671"/>
                <a:stretch/>
              </p:blipFill>
              <p:spPr>
                <a:xfrm>
                  <a:off x="4148931" y="3276582"/>
                  <a:ext cx="827712" cy="1797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7" name="Google Shape;257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132166" y="3606654"/>
                  <a:ext cx="753538" cy="285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8" name="Google Shape;258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327125" y="3739284"/>
                  <a:ext cx="404312" cy="3083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9" name="Google Shape;259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1094370" y="3510581"/>
                  <a:ext cx="827712" cy="14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0" name="Google Shape;260;p34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36539" l="31333" r="33440" t="40650"/>
                <a:stretch/>
              </p:blipFill>
              <p:spPr>
                <a:xfrm>
                  <a:off x="2980590" y="3176622"/>
                  <a:ext cx="682174" cy="203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1" name="Google Shape;261;p34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2079688" y="3231961"/>
                  <a:ext cx="438334" cy="4282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262" name="Google Shape;262;p34"/>
          <p:cNvGrpSpPr/>
          <p:nvPr/>
        </p:nvGrpSpPr>
        <p:grpSpPr>
          <a:xfrm>
            <a:off x="2337257" y="428582"/>
            <a:ext cx="6477279" cy="1323600"/>
            <a:chOff x="2337257" y="428582"/>
            <a:chExt cx="6477279" cy="1323600"/>
          </a:xfrm>
        </p:grpSpPr>
        <p:sp>
          <p:nvSpPr>
            <p:cNvPr id="263" name="Google Shape;263;p34"/>
            <p:cNvSpPr txBox="1"/>
            <p:nvPr/>
          </p:nvSpPr>
          <p:spPr>
            <a:xfrm>
              <a:off x="5976536" y="428582"/>
              <a:ext cx="28380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Like-minded Students in NTU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Project Partner / Research Partner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Friends in similar path of personal development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264" name="Google Shape;264;p34"/>
            <p:cNvPicPr preferRelativeResize="0"/>
            <p:nvPr/>
          </p:nvPicPr>
          <p:blipFill rotWithShape="1">
            <a:blip r:embed="rId17">
              <a:alphaModFix/>
            </a:blip>
            <a:srcRect b="0" l="12884" r="0" t="0"/>
            <a:stretch/>
          </p:blipFill>
          <p:spPr>
            <a:xfrm>
              <a:off x="4295913" y="574430"/>
              <a:ext cx="1598235" cy="1117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2337257" y="563775"/>
              <a:ext cx="1958663" cy="1138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34"/>
          <p:cNvSpPr txBox="1"/>
          <p:nvPr>
            <p:ph type="title"/>
          </p:nvPr>
        </p:nvSpPr>
        <p:spPr>
          <a:xfrm>
            <a:off x="302350" y="2006850"/>
            <a:ext cx="19587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What we have</a:t>
            </a:r>
            <a:endParaRPr b="1" sz="33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67" name="Google Shape;267;p34"/>
          <p:cNvGrpSpPr/>
          <p:nvPr/>
        </p:nvGrpSpPr>
        <p:grpSpPr>
          <a:xfrm>
            <a:off x="2386350" y="1711714"/>
            <a:ext cx="6562699" cy="1970100"/>
            <a:chOff x="2386350" y="1711714"/>
            <a:chExt cx="6562699" cy="1970100"/>
          </a:xfrm>
        </p:grpSpPr>
        <p:sp>
          <p:nvSpPr>
            <p:cNvPr id="268" name="Google Shape;268;p34"/>
            <p:cNvSpPr txBox="1"/>
            <p:nvPr/>
          </p:nvSpPr>
          <p:spPr>
            <a:xfrm>
              <a:off x="2386350" y="1711714"/>
              <a:ext cx="3741000" cy="19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Academic facilities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GPUs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RTX 3090, GTX 2080 Ti, GTX 1080 Ti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Equipments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Robot Master *2 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3D printer *1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Drones *1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…</a:t>
              </a:r>
              <a:endPara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269" name="Google Shape;269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5887700" y="1711725"/>
              <a:ext cx="1958701" cy="1925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846409" y="1711725"/>
              <a:ext cx="1102640" cy="1925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model refresh with streaming data</a:t>
            </a:r>
            <a:endParaRPr/>
          </a:p>
        </p:txBody>
      </p:sp>
      <p:sp>
        <p:nvSpPr>
          <p:cNvPr id="756" name="Google Shape;756;p7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https://aws.amazon.com/blogs/machine-learning/automated-model-refresh-with-streaming-data/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400"/>
            <a:ext cx="390907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MLOps - CI/CD Pipeline</a:t>
            </a:r>
            <a:endParaRPr/>
          </a:p>
        </p:txBody>
      </p:sp>
      <p:sp>
        <p:nvSpPr>
          <p:cNvPr id="764" name="Google Shape;764;p80"/>
          <p:cNvSpPr txBox="1"/>
          <p:nvPr>
            <p:ph idx="1" type="body"/>
          </p:nvPr>
        </p:nvSpPr>
        <p:spPr>
          <a:xfrm>
            <a:off x="151825" y="4823638"/>
            <a:ext cx="88404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105" u="sng">
                <a:solidFill>
                  <a:schemeClr val="hlink"/>
                </a:solidFill>
                <a:hlinkClick r:id="rId3"/>
              </a:rPr>
              <a:t>https://aws.amazon.com/blogs/machine-learning/build-mlops-workflows-with-amazon-sagemaker-projects-gitlab-and-gitlab-pipelines/</a:t>
            </a:r>
            <a:endParaRPr sz="1105"/>
          </a:p>
        </p:txBody>
      </p:sp>
      <p:pic>
        <p:nvPicPr>
          <p:cNvPr id="765" name="Google Shape;76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13" y="1343650"/>
            <a:ext cx="6956824" cy="3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1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07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772" name="Google Shape;772;p81"/>
          <p:cNvSpPr txBox="1"/>
          <p:nvPr>
            <p:ph type="title"/>
          </p:nvPr>
        </p:nvSpPr>
        <p:spPr>
          <a:xfrm>
            <a:off x="311750" y="2162650"/>
            <a:ext cx="8642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Squada One"/>
                <a:ea typeface="Squada One"/>
                <a:cs typeface="Squada One"/>
                <a:sym typeface="Squada One"/>
              </a:rPr>
              <a:t>Cleaning-up</a:t>
            </a:r>
            <a:endParaRPr sz="8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73" name="Google Shape;773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your resources, save your wallet</a:t>
            </a:r>
            <a:endParaRPr/>
          </a:p>
        </p:txBody>
      </p:sp>
      <p:sp>
        <p:nvSpPr>
          <p:cNvPr id="779" name="Google Shape;779;p82"/>
          <p:cNvSpPr txBox="1"/>
          <p:nvPr/>
        </p:nvSpPr>
        <p:spPr>
          <a:xfrm>
            <a:off x="394950" y="1504188"/>
            <a:ext cx="835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Remember to free up all resources to avoid shocking bills at the end of the month!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0" name="Google Shape;78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50" y="2147349"/>
            <a:ext cx="8040899" cy="25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82"/>
          <p:cNvSpPr/>
          <p:nvPr/>
        </p:nvSpPr>
        <p:spPr>
          <a:xfrm>
            <a:off x="3000375" y="2936075"/>
            <a:ext cx="921600" cy="964500"/>
          </a:xfrm>
          <a:prstGeom prst="rect">
            <a:avLst/>
          </a:prstGeom>
          <a:solidFill>
            <a:srgbClr val="FF0000">
              <a:alpha val="3571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2"/>
          <p:cNvSpPr/>
          <p:nvPr/>
        </p:nvSpPr>
        <p:spPr>
          <a:xfrm>
            <a:off x="4111200" y="2936075"/>
            <a:ext cx="921600" cy="964500"/>
          </a:xfrm>
          <a:prstGeom prst="rect">
            <a:avLst/>
          </a:prstGeom>
          <a:solidFill>
            <a:srgbClr val="FF0000">
              <a:alpha val="3571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82"/>
          <p:cNvSpPr/>
          <p:nvPr/>
        </p:nvSpPr>
        <p:spPr>
          <a:xfrm>
            <a:off x="5491150" y="2936075"/>
            <a:ext cx="921600" cy="964500"/>
          </a:xfrm>
          <a:prstGeom prst="rect">
            <a:avLst/>
          </a:prstGeom>
          <a:solidFill>
            <a:srgbClr val="FF0000">
              <a:alpha val="3571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82"/>
          <p:cNvSpPr/>
          <p:nvPr/>
        </p:nvSpPr>
        <p:spPr>
          <a:xfrm>
            <a:off x="6871100" y="2503875"/>
            <a:ext cx="921600" cy="964500"/>
          </a:xfrm>
          <a:prstGeom prst="rect">
            <a:avLst/>
          </a:prstGeom>
          <a:solidFill>
            <a:srgbClr val="FF0000">
              <a:alpha val="3571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2"/>
          <p:cNvSpPr/>
          <p:nvPr/>
        </p:nvSpPr>
        <p:spPr>
          <a:xfrm>
            <a:off x="6871100" y="3340975"/>
            <a:ext cx="921600" cy="964500"/>
          </a:xfrm>
          <a:prstGeom prst="rect">
            <a:avLst/>
          </a:prstGeom>
          <a:solidFill>
            <a:srgbClr val="FF0000">
              <a:alpha val="3571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Billings and Budgets</a:t>
            </a:r>
            <a:endParaRPr/>
          </a:p>
        </p:txBody>
      </p:sp>
      <p:pic>
        <p:nvPicPr>
          <p:cNvPr id="792" name="Google Shape;7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999" y="1459200"/>
            <a:ext cx="6544049" cy="34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4"/>
          <p:cNvSpPr txBox="1"/>
          <p:nvPr>
            <p:ph type="title"/>
          </p:nvPr>
        </p:nvSpPr>
        <p:spPr>
          <a:xfrm>
            <a:off x="250800" y="1304400"/>
            <a:ext cx="8642400" cy="17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600">
                <a:latin typeface="Squada One"/>
                <a:ea typeface="Squada One"/>
                <a:cs typeface="Squada One"/>
                <a:sym typeface="Squada One"/>
              </a:rPr>
              <a:t>THE END</a:t>
            </a:r>
            <a:endParaRPr sz="126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99" name="Google Shape;799;p84"/>
          <p:cNvSpPr txBox="1"/>
          <p:nvPr>
            <p:ph type="title"/>
          </p:nvPr>
        </p:nvSpPr>
        <p:spPr>
          <a:xfrm>
            <a:off x="250800" y="2345375"/>
            <a:ext cx="8642400" cy="17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Squada One"/>
                <a:ea typeface="Squada One"/>
                <a:cs typeface="Squada One"/>
                <a:sym typeface="Squada One"/>
              </a:rPr>
              <a:t>Thanks for attending!</a:t>
            </a:r>
            <a:endParaRPr sz="4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00" name="Google Shape;80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5"/>
          <p:cNvSpPr txBox="1"/>
          <p:nvPr>
            <p:ph type="title"/>
          </p:nvPr>
        </p:nvSpPr>
        <p:spPr>
          <a:xfrm>
            <a:off x="250800" y="3277625"/>
            <a:ext cx="8642400" cy="17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Squada One"/>
                <a:ea typeface="Squada One"/>
                <a:cs typeface="Squada One"/>
                <a:sym typeface="Squada One"/>
              </a:rPr>
              <a:t>Please leave your feedback</a:t>
            </a:r>
            <a:br>
              <a:rPr lang="en" sz="4000">
                <a:latin typeface="Squada One"/>
                <a:ea typeface="Squada One"/>
                <a:cs typeface="Squada One"/>
                <a:sym typeface="Squada One"/>
              </a:rPr>
            </a:br>
            <a:r>
              <a:rPr lang="en" sz="2500" u="sng">
                <a:solidFill>
                  <a:schemeClr val="hlink"/>
                </a:solidFill>
                <a:latin typeface="Squada One"/>
                <a:ea typeface="Squada One"/>
                <a:cs typeface="Squada One"/>
                <a:sym typeface="Squada One"/>
                <a:hlinkClick r:id="rId3"/>
              </a:rPr>
              <a:t>https://forms.office.com/r/zbUEJjEUHJ</a:t>
            </a:r>
            <a:endParaRPr sz="2500"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806" name="Google Shape;80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900" y="377400"/>
            <a:ext cx="3140200" cy="31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 </a:t>
            </a:r>
            <a:endParaRPr/>
          </a:p>
        </p:txBody>
      </p:sp>
      <p:sp>
        <p:nvSpPr>
          <p:cNvPr id="813" name="Google Shape;813;p86"/>
          <p:cNvSpPr txBox="1"/>
          <p:nvPr/>
        </p:nvSpPr>
        <p:spPr>
          <a:xfrm>
            <a:off x="311725" y="1536450"/>
            <a:ext cx="4481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AWS Official Documentation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AWS Training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AWS Certification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SageMaker Developer Guide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SageMaker Getting Started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Amazon SageMaker Tutorials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Amazon SageMaker 101 Workshop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/>
        </p:nvSpPr>
        <p:spPr>
          <a:xfrm>
            <a:off x="1430450" y="1376000"/>
            <a:ext cx="6029100" cy="3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https://www.ntu.edu.sg/eee/student-life/mlda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and Data Analytics at EEE NTU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and Data Analytics Lab at NTU EEE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@mlda_at_eee_ntu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MLDA-NTU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434575" y="388650"/>
            <a:ext cx="83742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Follow us to stay tuned!</a:t>
            </a:r>
            <a:endParaRPr b="1" sz="33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50" y="1375988"/>
            <a:ext cx="365587" cy="3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50" y="1830891"/>
            <a:ext cx="365574" cy="36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125" y="2285811"/>
            <a:ext cx="365574" cy="3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650" y="2801184"/>
            <a:ext cx="365574" cy="3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1610" y="3273673"/>
            <a:ext cx="390600" cy="3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572425" y="1687550"/>
            <a:ext cx="7766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r>
              <a:rPr b="1" lang="en" sz="2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2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What is SageMaker?</a:t>
            </a:r>
            <a:endParaRPr b="1" sz="2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r>
              <a:rPr b="1" lang="en" sz="2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2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SageMaker Pricing</a:t>
            </a:r>
            <a:endParaRPr b="1" sz="2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r>
              <a:rPr b="1" lang="en" sz="2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2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AWS Products</a:t>
            </a:r>
            <a:endParaRPr b="1" sz="2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r>
              <a:rPr b="1" lang="en" sz="2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2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SageMaker Studio</a:t>
            </a:r>
            <a:endParaRPr b="1" sz="2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r>
              <a:rPr b="1" lang="en" sz="2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2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Demo + Hands-on</a:t>
            </a:r>
            <a:endParaRPr b="1" sz="2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r>
              <a:rPr b="1" lang="en" sz="2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2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Sample Architectures</a:t>
            </a:r>
            <a:endParaRPr b="1" sz="2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r>
              <a:rPr b="1" lang="en" sz="2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2200">
                <a:solidFill>
                  <a:srgbClr val="0E2A47"/>
                </a:solidFill>
                <a:latin typeface="Roboto"/>
                <a:ea typeface="Roboto"/>
                <a:cs typeface="Roboto"/>
                <a:sym typeface="Roboto"/>
              </a:rPr>
              <a:t>Cleaning-up</a:t>
            </a:r>
            <a:endParaRPr b="1" sz="2200">
              <a:solidFill>
                <a:srgbClr val="0E2A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529" y="1763154"/>
            <a:ext cx="3483600" cy="23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 A few things to take note</a:t>
            </a:r>
            <a:endParaRPr/>
          </a:p>
        </p:txBody>
      </p:sp>
      <p:sp>
        <p:nvSpPr>
          <p:cNvPr id="297" name="Google Shape;297;p3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 …</a:t>
            </a:r>
            <a:endParaRPr/>
          </a:p>
        </p:txBody>
      </p:sp>
      <p:sp>
        <p:nvSpPr>
          <p:cNvPr id="298" name="Google Shape;298;p37"/>
          <p:cNvSpPr txBox="1"/>
          <p:nvPr>
            <p:ph idx="2" type="body"/>
          </p:nvPr>
        </p:nvSpPr>
        <p:spPr>
          <a:xfrm>
            <a:off x="4879025" y="729525"/>
            <a:ext cx="3954000" cy="3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</a:t>
            </a:r>
            <a:r>
              <a:rPr lang="en" sz="2000"/>
              <a:t> AWS account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Payment methods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You may just listen only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Char char="○"/>
            </a:pPr>
            <a:r>
              <a:rPr lang="en" sz="2000">
                <a:solidFill>
                  <a:srgbClr val="990000"/>
                </a:solidFill>
              </a:rPr>
              <a:t>Session may cost 0-50¢</a:t>
            </a:r>
            <a:endParaRPr sz="2000">
              <a:solidFill>
                <a:srgbClr val="99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Sharing session rather than a licensed AWS workshop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</a:t>
            </a:r>
            <a:r>
              <a:rPr lang="en" sz="2000"/>
              <a:t>reate SageMaker Studio domain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ts val="2000"/>
              <a:buChar char="○"/>
            </a:pPr>
            <a:r>
              <a:rPr i="1" lang="en" sz="2000">
                <a:solidFill>
                  <a:srgbClr val="38761D"/>
                </a:solidFill>
              </a:rPr>
              <a:t>us-west-1</a:t>
            </a:r>
            <a:endParaRPr i="1" sz="2000">
              <a:solidFill>
                <a:srgbClr val="38761D"/>
              </a:solidFill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 rotWithShape="1">
          <a:blip r:embed="rId3">
            <a:alphaModFix/>
          </a:blip>
          <a:srcRect b="0" l="0" r="56979" t="0"/>
          <a:stretch/>
        </p:blipFill>
        <p:spPr>
          <a:xfrm>
            <a:off x="1434525" y="3853775"/>
            <a:ext cx="1444949" cy="10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01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306" name="Google Shape;306;p38"/>
          <p:cNvSpPr txBox="1"/>
          <p:nvPr>
            <p:ph type="title"/>
          </p:nvPr>
        </p:nvSpPr>
        <p:spPr>
          <a:xfrm>
            <a:off x="311750" y="2162650"/>
            <a:ext cx="86424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>
                <a:latin typeface="Squada One"/>
                <a:ea typeface="Squada One"/>
                <a:cs typeface="Squada One"/>
                <a:sym typeface="Squada One"/>
              </a:rPr>
              <a:t>What is SageMaker?</a:t>
            </a:r>
            <a:endParaRPr sz="80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